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2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30/01/2012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30/01/2012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30/01/2012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30/01/2012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F257721-5146-46E2-90BF-71ACBC347B80}" type="datetimeFigureOut">
              <a:rPr lang="fr-FR" smtClean="0"/>
              <a:t>30/01/2012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F257721-5146-46E2-90BF-71ACBC347B80}" type="datetimeFigureOut">
              <a:rPr lang="fr-FR" smtClean="0"/>
              <a:t>30/01/2012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F257721-5146-46E2-90BF-71ACBC347B80}" type="datetimeFigureOut">
              <a:rPr lang="fr-FR" smtClean="0"/>
              <a:t>30/01/2012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F257721-5146-46E2-90BF-71ACBC347B80}" type="datetimeFigureOut">
              <a:rPr lang="fr-FR" smtClean="0"/>
              <a:t>30/01/2012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F257721-5146-46E2-90BF-71ACBC347B80}" type="datetimeFigureOut">
              <a:rPr lang="fr-FR" smtClean="0"/>
              <a:t>30/01/2012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F257721-5146-46E2-90BF-71ACBC347B80}" type="datetimeFigureOut">
              <a:rPr lang="fr-FR" smtClean="0"/>
              <a:t>30/01/2012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F257721-5146-46E2-90BF-71ACBC347B80}" type="datetimeFigureOut">
              <a:rPr lang="fr-FR" smtClean="0"/>
              <a:t>30/01/2012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57721-5146-46E2-90BF-71ACBC347B80}" type="datetimeFigureOut">
              <a:rPr lang="fr-FR" smtClean="0"/>
              <a:t>30/01/2012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F0EF2C-3611-4BB9-AA50-31C45064D7C5}"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gi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nsideofiran.org/fr/images/stories/march11/Etat-unis-drapeau.jpg"/>
          <p:cNvPicPr>
            <a:picLocks noChangeAspect="1" noChangeArrowheads="1"/>
          </p:cNvPicPr>
          <p:nvPr/>
        </p:nvPicPr>
        <p:blipFill>
          <a:blip r:embed="rId2" cstate="print"/>
          <a:srcRect/>
          <a:stretch>
            <a:fillRect/>
          </a:stretch>
        </p:blipFill>
        <p:spPr bwMode="auto">
          <a:xfrm>
            <a:off x="1475656" y="1772816"/>
            <a:ext cx="6768752" cy="4009185"/>
          </a:xfrm>
          <a:prstGeom prst="rect">
            <a:avLst/>
          </a:prstGeom>
          <a:ln>
            <a:noFill/>
          </a:ln>
          <a:effectLst>
            <a:outerShdw blurRad="292100" dist="139700" dir="2700000" algn="tl" rotWithShape="0">
              <a:srgbClr val="333333">
                <a:alpha val="65000"/>
              </a:srgbClr>
            </a:outerShdw>
          </a:effectLst>
        </p:spPr>
      </p:pic>
      <p:sp>
        <p:nvSpPr>
          <p:cNvPr id="9" name="ZoneTexte 8"/>
          <p:cNvSpPr txBox="1"/>
          <p:nvPr/>
        </p:nvSpPr>
        <p:spPr>
          <a:xfrm>
            <a:off x="4394908" y="2231286"/>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orientation</a:t>
            </a:r>
            <a:endParaRPr lang="fr-FR" sz="1050" dirty="0"/>
          </a:p>
        </p:txBody>
      </p:sp>
      <p:sp>
        <p:nvSpPr>
          <p:cNvPr id="12" name="ZoneTexte 11"/>
          <p:cNvSpPr txBox="1"/>
          <p:nvPr/>
        </p:nvSpPr>
        <p:spPr>
          <a:xfrm>
            <a:off x="4394908" y="5615662"/>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Vêtements</a:t>
            </a:r>
            <a:endParaRPr lang="fr-FR" sz="1050" dirty="0"/>
          </a:p>
        </p:txBody>
      </p:sp>
      <p:sp>
        <p:nvSpPr>
          <p:cNvPr id="15" name="ZoneTexte 14"/>
          <p:cNvSpPr txBox="1"/>
          <p:nvPr/>
        </p:nvSpPr>
        <p:spPr>
          <a:xfrm>
            <a:off x="4394908" y="6335742"/>
            <a:ext cx="880450"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Géographie</a:t>
            </a:r>
            <a:endParaRPr lang="fr-FR" sz="1050" dirty="0"/>
          </a:p>
        </p:txBody>
      </p:sp>
      <p:sp>
        <p:nvSpPr>
          <p:cNvPr id="18" name="ZoneTexte 17"/>
          <p:cNvSpPr txBox="1"/>
          <p:nvPr/>
        </p:nvSpPr>
        <p:spPr>
          <a:xfrm>
            <a:off x="4394908" y="791125"/>
            <a:ext cx="897172" cy="46166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Culture</a:t>
            </a:r>
            <a:r>
              <a:rPr lang="fr-FR" sz="1200" dirty="0" smtClean="0"/>
              <a:t> américaine</a:t>
            </a:r>
            <a:endParaRPr lang="fr-FR" sz="1200" dirty="0"/>
          </a:p>
        </p:txBody>
      </p:sp>
      <p:sp>
        <p:nvSpPr>
          <p:cNvPr id="21" name="ZoneTexte 20"/>
          <p:cNvSpPr txBox="1"/>
          <p:nvPr/>
        </p:nvSpPr>
        <p:spPr>
          <a:xfrm>
            <a:off x="4355976" y="2951366"/>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Météo</a:t>
            </a:r>
            <a:endParaRPr lang="fr-FR" sz="1050" dirty="0"/>
          </a:p>
        </p:txBody>
      </p:sp>
      <p:sp>
        <p:nvSpPr>
          <p:cNvPr id="24" name="ZoneTexte 23"/>
          <p:cNvSpPr txBox="1"/>
          <p:nvPr/>
        </p:nvSpPr>
        <p:spPr>
          <a:xfrm>
            <a:off x="4355976" y="3645024"/>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Tourisme</a:t>
            </a:r>
            <a:endParaRPr lang="fr-FR" sz="1050" dirty="0"/>
          </a:p>
        </p:txBody>
      </p:sp>
      <p:sp>
        <p:nvSpPr>
          <p:cNvPr id="27" name="ZoneTexte 26"/>
          <p:cNvSpPr txBox="1"/>
          <p:nvPr/>
        </p:nvSpPr>
        <p:spPr>
          <a:xfrm>
            <a:off x="4394908" y="4247510"/>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Transports</a:t>
            </a:r>
            <a:endParaRPr lang="fr-FR" sz="1050" dirty="0"/>
          </a:p>
        </p:txBody>
      </p:sp>
      <p:sp>
        <p:nvSpPr>
          <p:cNvPr id="30" name="ZoneTexte 29"/>
          <p:cNvSpPr txBox="1"/>
          <p:nvPr/>
        </p:nvSpPr>
        <p:spPr>
          <a:xfrm>
            <a:off x="4394908" y="4895582"/>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Lois</a:t>
            </a:r>
            <a:endParaRPr lang="fr-FR" sz="1050" dirty="0"/>
          </a:p>
        </p:txBody>
      </p:sp>
      <p:cxnSp>
        <p:nvCxnSpPr>
          <p:cNvPr id="34" name="Connecteur droit 33"/>
          <p:cNvCxnSpPr>
            <a:stCxn id="18" idx="1"/>
          </p:cNvCxnSpPr>
          <p:nvPr/>
        </p:nvCxnSpPr>
        <p:spPr>
          <a:xfrm flipH="1">
            <a:off x="2843808" y="1021958"/>
            <a:ext cx="1551100" cy="168696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H="1">
            <a:off x="3302064" y="2362091"/>
            <a:ext cx="1092844" cy="48391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a:endCxn id="4" idx="6"/>
          </p:cNvCxnSpPr>
          <p:nvPr/>
        </p:nvCxnSpPr>
        <p:spPr>
          <a:xfrm flipH="1" flipV="1">
            <a:off x="3491880" y="3032956"/>
            <a:ext cx="903028" cy="4921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a:endCxn id="4" idx="5"/>
          </p:cNvCxnSpPr>
          <p:nvPr/>
        </p:nvCxnSpPr>
        <p:spPr>
          <a:xfrm flipH="1" flipV="1">
            <a:off x="3302064" y="3363919"/>
            <a:ext cx="1092844" cy="101439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a:stCxn id="30" idx="1"/>
            <a:endCxn id="4" idx="5"/>
          </p:cNvCxnSpPr>
          <p:nvPr/>
        </p:nvCxnSpPr>
        <p:spPr>
          <a:xfrm flipH="1" flipV="1">
            <a:off x="3302064" y="3363919"/>
            <a:ext cx="1092844" cy="166246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a:stCxn id="12" idx="1"/>
            <a:endCxn id="4" idx="4"/>
          </p:cNvCxnSpPr>
          <p:nvPr/>
        </p:nvCxnSpPr>
        <p:spPr>
          <a:xfrm flipH="1" flipV="1">
            <a:off x="2843808" y="3501008"/>
            <a:ext cx="1551100" cy="224545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a:stCxn id="15" idx="1"/>
            <a:endCxn id="4" idx="3"/>
          </p:cNvCxnSpPr>
          <p:nvPr/>
        </p:nvCxnSpPr>
        <p:spPr>
          <a:xfrm flipH="1" flipV="1">
            <a:off x="2385552" y="3363919"/>
            <a:ext cx="2009356" cy="310262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a:stCxn id="24" idx="1"/>
            <a:endCxn id="4" idx="6"/>
          </p:cNvCxnSpPr>
          <p:nvPr/>
        </p:nvCxnSpPr>
        <p:spPr>
          <a:xfrm flipH="1" flipV="1">
            <a:off x="3491880" y="3032956"/>
            <a:ext cx="864096" cy="74287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6444208" y="404664"/>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Etudes</a:t>
            </a:r>
            <a:endParaRPr lang="fr-FR" sz="1050" dirty="0"/>
          </a:p>
        </p:txBody>
      </p:sp>
      <p:sp>
        <p:nvSpPr>
          <p:cNvPr id="67" name="ZoneTexte 66"/>
          <p:cNvSpPr txBox="1"/>
          <p:nvPr/>
        </p:nvSpPr>
        <p:spPr>
          <a:xfrm>
            <a:off x="6444208" y="635496"/>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Nourritures</a:t>
            </a:r>
            <a:endParaRPr lang="fr-FR" sz="1050" dirty="0"/>
          </a:p>
        </p:txBody>
      </p:sp>
      <p:sp>
        <p:nvSpPr>
          <p:cNvPr id="68" name="ZoneTexte 67"/>
          <p:cNvSpPr txBox="1"/>
          <p:nvPr/>
        </p:nvSpPr>
        <p:spPr>
          <a:xfrm>
            <a:off x="6444208" y="851520"/>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Musiques</a:t>
            </a:r>
            <a:endParaRPr lang="fr-FR" sz="1050" dirty="0"/>
          </a:p>
        </p:txBody>
      </p:sp>
      <p:sp>
        <p:nvSpPr>
          <p:cNvPr id="69" name="ZoneTexte 68"/>
          <p:cNvSpPr txBox="1"/>
          <p:nvPr/>
        </p:nvSpPr>
        <p:spPr>
          <a:xfrm>
            <a:off x="6444208" y="1067544"/>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Santé</a:t>
            </a:r>
            <a:endParaRPr lang="fr-FR" sz="1050" dirty="0"/>
          </a:p>
        </p:txBody>
      </p:sp>
      <p:sp>
        <p:nvSpPr>
          <p:cNvPr id="70" name="ZoneTexte 69"/>
          <p:cNvSpPr txBox="1"/>
          <p:nvPr/>
        </p:nvSpPr>
        <p:spPr>
          <a:xfrm>
            <a:off x="6444208" y="1283568"/>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Sports</a:t>
            </a:r>
            <a:endParaRPr lang="fr-FR" sz="1050" dirty="0"/>
          </a:p>
        </p:txBody>
      </p:sp>
      <p:sp>
        <p:nvSpPr>
          <p:cNvPr id="71" name="ZoneTexte 70"/>
          <p:cNvSpPr txBox="1"/>
          <p:nvPr/>
        </p:nvSpPr>
        <p:spPr>
          <a:xfrm>
            <a:off x="6444208" y="1499592"/>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Communautés</a:t>
            </a:r>
            <a:endParaRPr lang="fr-FR" sz="1050" dirty="0"/>
          </a:p>
        </p:txBody>
      </p:sp>
      <p:sp>
        <p:nvSpPr>
          <p:cNvPr id="73" name="ZoneTexte 72"/>
          <p:cNvSpPr txBox="1"/>
          <p:nvPr/>
        </p:nvSpPr>
        <p:spPr>
          <a:xfrm>
            <a:off x="6444208" y="240608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Directions</a:t>
            </a:r>
            <a:endParaRPr lang="fr-FR" sz="1050" dirty="0"/>
          </a:p>
        </p:txBody>
      </p:sp>
      <p:sp>
        <p:nvSpPr>
          <p:cNvPr id="75" name="ZoneTexte 74"/>
          <p:cNvSpPr txBox="1"/>
          <p:nvPr/>
        </p:nvSpPr>
        <p:spPr>
          <a:xfrm>
            <a:off x="6444208" y="2190056"/>
            <a:ext cx="108012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Bâtiments publics</a:t>
            </a:r>
            <a:endParaRPr lang="fr-FR" sz="1050" dirty="0"/>
          </a:p>
        </p:txBody>
      </p:sp>
      <p:sp>
        <p:nvSpPr>
          <p:cNvPr id="76" name="ZoneTexte 75"/>
          <p:cNvSpPr txBox="1"/>
          <p:nvPr/>
        </p:nvSpPr>
        <p:spPr>
          <a:xfrm>
            <a:off x="6444208" y="276612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Saisons</a:t>
            </a:r>
            <a:endParaRPr lang="fr-FR" sz="1050" dirty="0"/>
          </a:p>
        </p:txBody>
      </p:sp>
      <p:sp>
        <p:nvSpPr>
          <p:cNvPr id="77" name="ZoneTexte 76"/>
          <p:cNvSpPr txBox="1"/>
          <p:nvPr/>
        </p:nvSpPr>
        <p:spPr>
          <a:xfrm>
            <a:off x="6444208" y="2982144"/>
            <a:ext cx="72008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Prévisions météo</a:t>
            </a:r>
            <a:endParaRPr lang="fr-FR" sz="1050" dirty="0"/>
          </a:p>
        </p:txBody>
      </p:sp>
      <p:sp>
        <p:nvSpPr>
          <p:cNvPr id="78" name="ZoneTexte 77"/>
          <p:cNvSpPr txBox="1"/>
          <p:nvPr/>
        </p:nvSpPr>
        <p:spPr>
          <a:xfrm>
            <a:off x="6444208" y="3558208"/>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Villes</a:t>
            </a:r>
            <a:endParaRPr lang="fr-FR" sz="1050" dirty="0"/>
          </a:p>
        </p:txBody>
      </p:sp>
      <p:sp>
        <p:nvSpPr>
          <p:cNvPr id="79" name="ZoneTexte 78"/>
          <p:cNvSpPr txBox="1"/>
          <p:nvPr/>
        </p:nvSpPr>
        <p:spPr>
          <a:xfrm>
            <a:off x="6444208" y="3774232"/>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Parcs</a:t>
            </a:r>
            <a:endParaRPr lang="fr-FR" sz="1050" dirty="0"/>
          </a:p>
        </p:txBody>
      </p:sp>
      <p:sp>
        <p:nvSpPr>
          <p:cNvPr id="81" name="ZoneTexte 80"/>
          <p:cNvSpPr txBox="1"/>
          <p:nvPr/>
        </p:nvSpPr>
        <p:spPr>
          <a:xfrm>
            <a:off x="6444208" y="4206280"/>
            <a:ext cx="72008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Moyens de transports</a:t>
            </a:r>
            <a:endParaRPr lang="fr-FR" sz="1050" dirty="0"/>
          </a:p>
        </p:txBody>
      </p:sp>
      <p:sp>
        <p:nvSpPr>
          <p:cNvPr id="84" name="ZoneTexte 83"/>
          <p:cNvSpPr txBox="1"/>
          <p:nvPr/>
        </p:nvSpPr>
        <p:spPr>
          <a:xfrm>
            <a:off x="6444208" y="4710336"/>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Visa</a:t>
            </a:r>
            <a:endParaRPr lang="fr-FR" sz="1050" dirty="0"/>
          </a:p>
        </p:txBody>
      </p:sp>
      <p:sp>
        <p:nvSpPr>
          <p:cNvPr id="85" name="ZoneTexte 84"/>
          <p:cNvSpPr txBox="1"/>
          <p:nvPr/>
        </p:nvSpPr>
        <p:spPr>
          <a:xfrm>
            <a:off x="6444208" y="4926360"/>
            <a:ext cx="1296144"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Différences entre états</a:t>
            </a:r>
            <a:endParaRPr lang="fr-FR" sz="1050" dirty="0"/>
          </a:p>
        </p:txBody>
      </p:sp>
      <p:sp>
        <p:nvSpPr>
          <p:cNvPr id="88" name="ZoneTexte 87"/>
          <p:cNvSpPr txBox="1"/>
          <p:nvPr/>
        </p:nvSpPr>
        <p:spPr>
          <a:xfrm>
            <a:off x="6444208" y="5142384"/>
            <a:ext cx="100811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Lois importantes</a:t>
            </a:r>
            <a:endParaRPr lang="fr-FR" sz="1050" dirty="0"/>
          </a:p>
        </p:txBody>
      </p:sp>
      <p:sp>
        <p:nvSpPr>
          <p:cNvPr id="89" name="ZoneTexte 88"/>
          <p:cNvSpPr txBox="1"/>
          <p:nvPr/>
        </p:nvSpPr>
        <p:spPr>
          <a:xfrm>
            <a:off x="6444208" y="5574432"/>
            <a:ext cx="144016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Différents suivant saisons</a:t>
            </a:r>
            <a:endParaRPr lang="fr-FR" sz="1050" dirty="0"/>
          </a:p>
        </p:txBody>
      </p:sp>
      <p:sp>
        <p:nvSpPr>
          <p:cNvPr id="90" name="ZoneTexte 89"/>
          <p:cNvSpPr txBox="1"/>
          <p:nvPr/>
        </p:nvSpPr>
        <p:spPr>
          <a:xfrm>
            <a:off x="6444208" y="5934472"/>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Reliefs</a:t>
            </a:r>
            <a:endParaRPr lang="fr-FR" sz="1050" dirty="0"/>
          </a:p>
        </p:txBody>
      </p:sp>
      <p:sp>
        <p:nvSpPr>
          <p:cNvPr id="91" name="ZoneTexte 90"/>
          <p:cNvSpPr txBox="1"/>
          <p:nvPr/>
        </p:nvSpPr>
        <p:spPr>
          <a:xfrm>
            <a:off x="6444208" y="6150496"/>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Climats</a:t>
            </a:r>
            <a:endParaRPr lang="fr-FR" sz="1050" dirty="0"/>
          </a:p>
        </p:txBody>
      </p:sp>
      <p:sp>
        <p:nvSpPr>
          <p:cNvPr id="92" name="ZoneTexte 91"/>
          <p:cNvSpPr txBox="1"/>
          <p:nvPr/>
        </p:nvSpPr>
        <p:spPr>
          <a:xfrm>
            <a:off x="6444208" y="636652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Etats</a:t>
            </a:r>
            <a:endParaRPr lang="fr-FR" sz="1050" dirty="0"/>
          </a:p>
        </p:txBody>
      </p:sp>
      <p:sp>
        <p:nvSpPr>
          <p:cNvPr id="111" name="ZoneTexte 110"/>
          <p:cNvSpPr txBox="1"/>
          <p:nvPr/>
        </p:nvSpPr>
        <p:spPr>
          <a:xfrm>
            <a:off x="6444208" y="1715616"/>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Histoire</a:t>
            </a:r>
            <a:endParaRPr lang="fr-FR" sz="1050" dirty="0"/>
          </a:p>
        </p:txBody>
      </p:sp>
      <p:sp>
        <p:nvSpPr>
          <p:cNvPr id="128" name="ZoneTexte 127"/>
          <p:cNvSpPr txBox="1"/>
          <p:nvPr/>
        </p:nvSpPr>
        <p:spPr>
          <a:xfrm>
            <a:off x="251520" y="188640"/>
            <a:ext cx="2808312" cy="1200329"/>
          </a:xfrm>
          <a:prstGeom prst="rect">
            <a:avLst/>
          </a:prstGeom>
          <a:effectLst>
            <a:outerShdw blurRad="40000" dist="23000" dir="5400000" rotWithShape="0">
              <a:srgbClr val="000000">
                <a:alpha val="35000"/>
              </a:srgbClr>
            </a:outerShdw>
            <a:reflection blurRad="6350" stA="52000" endA="300" endPos="35000" dir="5400000" sy="-100000" algn="bl" rotWithShape="0"/>
          </a:effectLst>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fr-FR" sz="2400" dirty="0" smtClean="0"/>
              <a:t>Traversée de l’Amérique: </a:t>
            </a:r>
          </a:p>
          <a:p>
            <a:pPr algn="ctr"/>
            <a:r>
              <a:rPr lang="fr-FR" sz="2400" dirty="0" smtClean="0"/>
              <a:t>Le programme</a:t>
            </a:r>
            <a:endParaRPr lang="fr-FR" sz="2400" dirty="0"/>
          </a:p>
        </p:txBody>
      </p:sp>
      <p:grpSp>
        <p:nvGrpSpPr>
          <p:cNvPr id="6" name="Groupe 5"/>
          <p:cNvGrpSpPr/>
          <p:nvPr/>
        </p:nvGrpSpPr>
        <p:grpSpPr>
          <a:xfrm>
            <a:off x="2195736" y="2564904"/>
            <a:ext cx="1296144" cy="936104"/>
            <a:chOff x="4139952" y="2924944"/>
            <a:chExt cx="1296144" cy="936104"/>
          </a:xfrm>
        </p:grpSpPr>
        <p:sp>
          <p:nvSpPr>
            <p:cNvPr id="4" name="Ellipse 3"/>
            <p:cNvSpPr/>
            <p:nvPr/>
          </p:nvSpPr>
          <p:spPr>
            <a:xfrm>
              <a:off x="4139952" y="2924944"/>
              <a:ext cx="129614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4283968" y="3212976"/>
              <a:ext cx="1080120"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600" dirty="0" smtClean="0"/>
                <a:t>Amérique</a:t>
              </a:r>
              <a:endParaRPr lang="fr-FR" sz="1600" dirty="0"/>
            </a:p>
          </p:txBody>
        </p:sp>
      </p:grpSp>
      <p:cxnSp>
        <p:nvCxnSpPr>
          <p:cNvPr id="135" name="Connecteur droit 134"/>
          <p:cNvCxnSpPr>
            <a:stCxn id="60" idx="1"/>
            <a:endCxn id="18" idx="3"/>
          </p:cNvCxnSpPr>
          <p:nvPr/>
        </p:nvCxnSpPr>
        <p:spPr>
          <a:xfrm flipH="1">
            <a:off x="5292080" y="520080"/>
            <a:ext cx="1152128" cy="50187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8" name="Connecteur droit 137"/>
          <p:cNvCxnSpPr>
            <a:stCxn id="67" idx="1"/>
            <a:endCxn id="18" idx="3"/>
          </p:cNvCxnSpPr>
          <p:nvPr/>
        </p:nvCxnSpPr>
        <p:spPr>
          <a:xfrm flipH="1">
            <a:off x="5292080" y="750912"/>
            <a:ext cx="1152128" cy="27104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1" name="Connecteur droit 140"/>
          <p:cNvCxnSpPr>
            <a:stCxn id="68" idx="1"/>
            <a:endCxn id="18" idx="3"/>
          </p:cNvCxnSpPr>
          <p:nvPr/>
        </p:nvCxnSpPr>
        <p:spPr>
          <a:xfrm flipH="1">
            <a:off x="5292080" y="966936"/>
            <a:ext cx="1152128" cy="5502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4" name="Connecteur droit 143"/>
          <p:cNvCxnSpPr>
            <a:stCxn id="69" idx="1"/>
            <a:endCxn id="18" idx="3"/>
          </p:cNvCxnSpPr>
          <p:nvPr/>
        </p:nvCxnSpPr>
        <p:spPr>
          <a:xfrm flipH="1" flipV="1">
            <a:off x="5292080" y="1021958"/>
            <a:ext cx="1152128" cy="16100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7" name="Connecteur droit 146"/>
          <p:cNvCxnSpPr>
            <a:stCxn id="70" idx="1"/>
            <a:endCxn id="18" idx="3"/>
          </p:cNvCxnSpPr>
          <p:nvPr/>
        </p:nvCxnSpPr>
        <p:spPr>
          <a:xfrm flipH="1" flipV="1">
            <a:off x="5292080" y="1021958"/>
            <a:ext cx="1152128" cy="37702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0" name="Connecteur droit 149"/>
          <p:cNvCxnSpPr>
            <a:stCxn id="71" idx="1"/>
            <a:endCxn id="18" idx="3"/>
          </p:cNvCxnSpPr>
          <p:nvPr/>
        </p:nvCxnSpPr>
        <p:spPr>
          <a:xfrm flipH="1" flipV="1">
            <a:off x="5292080" y="1021958"/>
            <a:ext cx="1152128" cy="59305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3" name="Connecteur droit 152"/>
          <p:cNvCxnSpPr>
            <a:stCxn id="111" idx="1"/>
            <a:endCxn id="18" idx="3"/>
          </p:cNvCxnSpPr>
          <p:nvPr/>
        </p:nvCxnSpPr>
        <p:spPr>
          <a:xfrm flipH="1" flipV="1">
            <a:off x="5292080" y="1021958"/>
            <a:ext cx="1152128" cy="809074"/>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9" name="Connecteur droit 158"/>
          <p:cNvCxnSpPr>
            <a:stCxn id="75" idx="1"/>
            <a:endCxn id="9" idx="3"/>
          </p:cNvCxnSpPr>
          <p:nvPr/>
        </p:nvCxnSpPr>
        <p:spPr>
          <a:xfrm flipH="1">
            <a:off x="5235001" y="2305472"/>
            <a:ext cx="1209207" cy="566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2" name="Connecteur droit 161"/>
          <p:cNvCxnSpPr>
            <a:stCxn id="73" idx="1"/>
            <a:endCxn id="9" idx="3"/>
          </p:cNvCxnSpPr>
          <p:nvPr/>
        </p:nvCxnSpPr>
        <p:spPr>
          <a:xfrm flipH="1" flipV="1">
            <a:off x="5235001" y="2362091"/>
            <a:ext cx="1209207" cy="15940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5" name="Connecteur droit 164"/>
          <p:cNvCxnSpPr>
            <a:stCxn id="76" idx="1"/>
            <a:endCxn id="21" idx="3"/>
          </p:cNvCxnSpPr>
          <p:nvPr/>
        </p:nvCxnSpPr>
        <p:spPr>
          <a:xfrm flipH="1">
            <a:off x="5196069" y="2881536"/>
            <a:ext cx="1248139"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8" name="Connecteur droit 167"/>
          <p:cNvCxnSpPr>
            <a:stCxn id="77" idx="1"/>
            <a:endCxn id="21" idx="3"/>
          </p:cNvCxnSpPr>
          <p:nvPr/>
        </p:nvCxnSpPr>
        <p:spPr>
          <a:xfrm flipH="1" flipV="1">
            <a:off x="5196069" y="3082171"/>
            <a:ext cx="1248139" cy="8463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1" name="Connecteur droit 170"/>
          <p:cNvCxnSpPr>
            <a:stCxn id="78" idx="1"/>
            <a:endCxn id="24" idx="3"/>
          </p:cNvCxnSpPr>
          <p:nvPr/>
        </p:nvCxnSpPr>
        <p:spPr>
          <a:xfrm flipH="1">
            <a:off x="5196069" y="3673624"/>
            <a:ext cx="1248139" cy="10220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4" name="Connecteur droit 173"/>
          <p:cNvCxnSpPr>
            <a:stCxn id="79" idx="1"/>
            <a:endCxn id="24" idx="3"/>
          </p:cNvCxnSpPr>
          <p:nvPr/>
        </p:nvCxnSpPr>
        <p:spPr>
          <a:xfrm flipH="1" flipV="1">
            <a:off x="5196069" y="3775829"/>
            <a:ext cx="1248139" cy="1138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0" name="Connecteur droit 179"/>
          <p:cNvCxnSpPr>
            <a:stCxn id="81" idx="1"/>
            <a:endCxn id="27" idx="3"/>
          </p:cNvCxnSpPr>
          <p:nvPr/>
        </p:nvCxnSpPr>
        <p:spPr>
          <a:xfrm flipH="1" flipV="1">
            <a:off x="5235001" y="4378315"/>
            <a:ext cx="1209207" cy="12631"/>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3" name="Connecteur droit 182"/>
          <p:cNvCxnSpPr>
            <a:stCxn id="84" idx="1"/>
            <a:endCxn id="30" idx="3"/>
          </p:cNvCxnSpPr>
          <p:nvPr/>
        </p:nvCxnSpPr>
        <p:spPr>
          <a:xfrm flipH="1">
            <a:off x="5235001" y="4825752"/>
            <a:ext cx="1209207"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6" name="Connecteur droit 185"/>
          <p:cNvCxnSpPr>
            <a:stCxn id="85" idx="1"/>
            <a:endCxn id="30" idx="3"/>
          </p:cNvCxnSpPr>
          <p:nvPr/>
        </p:nvCxnSpPr>
        <p:spPr>
          <a:xfrm flipH="1" flipV="1">
            <a:off x="5235001" y="5026387"/>
            <a:ext cx="1209207" cy="1538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9" name="Connecteur droit 188"/>
          <p:cNvCxnSpPr>
            <a:endCxn id="30" idx="3"/>
          </p:cNvCxnSpPr>
          <p:nvPr/>
        </p:nvCxnSpPr>
        <p:spPr>
          <a:xfrm flipH="1" flipV="1">
            <a:off x="5235001" y="5026387"/>
            <a:ext cx="1209207" cy="20281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2" name="Connecteur droit 191"/>
          <p:cNvCxnSpPr>
            <a:stCxn id="89" idx="1"/>
            <a:endCxn id="12" idx="3"/>
          </p:cNvCxnSpPr>
          <p:nvPr/>
        </p:nvCxnSpPr>
        <p:spPr>
          <a:xfrm flipH="1">
            <a:off x="5235001" y="5689848"/>
            <a:ext cx="1209207" cy="566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5" name="Connecteur droit 194"/>
          <p:cNvCxnSpPr>
            <a:stCxn id="90" idx="1"/>
            <a:endCxn id="15" idx="3"/>
          </p:cNvCxnSpPr>
          <p:nvPr/>
        </p:nvCxnSpPr>
        <p:spPr>
          <a:xfrm flipH="1">
            <a:off x="5275358" y="6049888"/>
            <a:ext cx="1168850" cy="41665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8" name="Connecteur droit 197"/>
          <p:cNvCxnSpPr>
            <a:stCxn id="91" idx="1"/>
            <a:endCxn id="15" idx="3"/>
          </p:cNvCxnSpPr>
          <p:nvPr/>
        </p:nvCxnSpPr>
        <p:spPr>
          <a:xfrm flipH="1">
            <a:off x="5275358" y="6265912"/>
            <a:ext cx="1168850"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1" name="Connecteur droit 200"/>
          <p:cNvCxnSpPr>
            <a:stCxn id="92" idx="1"/>
            <a:endCxn id="15" idx="3"/>
          </p:cNvCxnSpPr>
          <p:nvPr/>
        </p:nvCxnSpPr>
        <p:spPr>
          <a:xfrm flipH="1" flipV="1">
            <a:off x="5275358" y="6466547"/>
            <a:ext cx="1168850" cy="1538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206" name="Rectangle 205"/>
          <p:cNvSpPr/>
          <p:nvPr/>
        </p:nvSpPr>
        <p:spPr>
          <a:xfrm>
            <a:off x="7380312" y="69269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09" name="Rectangle 208"/>
          <p:cNvSpPr/>
          <p:nvPr/>
        </p:nvSpPr>
        <p:spPr>
          <a:xfrm>
            <a:off x="7380312" y="47667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0" name="Rectangle 219"/>
          <p:cNvSpPr/>
          <p:nvPr/>
        </p:nvSpPr>
        <p:spPr>
          <a:xfrm>
            <a:off x="7380312" y="90872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1" name="Rectangle 220"/>
          <p:cNvSpPr/>
          <p:nvPr/>
        </p:nvSpPr>
        <p:spPr>
          <a:xfrm>
            <a:off x="7380312" y="112474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2" name="Rectangle 221"/>
          <p:cNvSpPr/>
          <p:nvPr/>
        </p:nvSpPr>
        <p:spPr>
          <a:xfrm>
            <a:off x="7380312" y="134076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3" name="Rectangle 222"/>
          <p:cNvSpPr/>
          <p:nvPr/>
        </p:nvSpPr>
        <p:spPr>
          <a:xfrm>
            <a:off x="7380312" y="155679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4" name="Rectangle 223"/>
          <p:cNvSpPr/>
          <p:nvPr/>
        </p:nvSpPr>
        <p:spPr>
          <a:xfrm>
            <a:off x="7380312" y="177281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5" name="Rectangle 224"/>
          <p:cNvSpPr/>
          <p:nvPr/>
        </p:nvSpPr>
        <p:spPr>
          <a:xfrm>
            <a:off x="7524328" y="227687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6" name="Rectangle 225"/>
          <p:cNvSpPr/>
          <p:nvPr/>
        </p:nvSpPr>
        <p:spPr>
          <a:xfrm>
            <a:off x="7164288" y="285293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7" name="Rectangle 226"/>
          <p:cNvSpPr/>
          <p:nvPr/>
        </p:nvSpPr>
        <p:spPr>
          <a:xfrm>
            <a:off x="7164288" y="249289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8" name="Rectangle 227"/>
          <p:cNvSpPr/>
          <p:nvPr/>
        </p:nvSpPr>
        <p:spPr>
          <a:xfrm>
            <a:off x="7164288" y="314096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9" name="Rectangle 228"/>
          <p:cNvSpPr/>
          <p:nvPr/>
        </p:nvSpPr>
        <p:spPr>
          <a:xfrm>
            <a:off x="7164288" y="357301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0" name="Rectangle 229"/>
          <p:cNvSpPr/>
          <p:nvPr/>
        </p:nvSpPr>
        <p:spPr>
          <a:xfrm>
            <a:off x="7164288" y="386104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1" name="Rectangle 230"/>
          <p:cNvSpPr/>
          <p:nvPr/>
        </p:nvSpPr>
        <p:spPr>
          <a:xfrm>
            <a:off x="7164288" y="43651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2" name="Rectangle 231"/>
          <p:cNvSpPr/>
          <p:nvPr/>
        </p:nvSpPr>
        <p:spPr>
          <a:xfrm>
            <a:off x="7164288" y="472514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3" name="Rectangle 232"/>
          <p:cNvSpPr/>
          <p:nvPr/>
        </p:nvSpPr>
        <p:spPr>
          <a:xfrm>
            <a:off x="7740352" y="501317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4" name="Rectangle 233"/>
          <p:cNvSpPr/>
          <p:nvPr/>
        </p:nvSpPr>
        <p:spPr>
          <a:xfrm>
            <a:off x="7452320" y="522920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5" name="Rectangle 234"/>
          <p:cNvSpPr/>
          <p:nvPr/>
        </p:nvSpPr>
        <p:spPr>
          <a:xfrm>
            <a:off x="7884368" y="566124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6" name="Rectangle 235"/>
          <p:cNvSpPr/>
          <p:nvPr/>
        </p:nvSpPr>
        <p:spPr>
          <a:xfrm>
            <a:off x="7164288" y="594928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7" name="Rectangle 236"/>
          <p:cNvSpPr/>
          <p:nvPr/>
        </p:nvSpPr>
        <p:spPr>
          <a:xfrm>
            <a:off x="7164288" y="61653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8" name="Rectangle 237"/>
          <p:cNvSpPr/>
          <p:nvPr/>
        </p:nvSpPr>
        <p:spPr>
          <a:xfrm>
            <a:off x="7164288" y="638132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9" name="Rectangle 238"/>
          <p:cNvSpPr/>
          <p:nvPr/>
        </p:nvSpPr>
        <p:spPr>
          <a:xfrm>
            <a:off x="179512" y="61653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40" name="Rectangle 239"/>
          <p:cNvSpPr/>
          <p:nvPr/>
        </p:nvSpPr>
        <p:spPr>
          <a:xfrm>
            <a:off x="179512" y="6381328"/>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241" name="Rectangle 240"/>
          <p:cNvSpPr/>
          <p:nvPr/>
        </p:nvSpPr>
        <p:spPr>
          <a:xfrm>
            <a:off x="179512" y="6597352"/>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42" name="ZoneTexte 241"/>
          <p:cNvSpPr txBox="1"/>
          <p:nvPr/>
        </p:nvSpPr>
        <p:spPr>
          <a:xfrm>
            <a:off x="323528" y="6119718"/>
            <a:ext cx="2016224" cy="261610"/>
          </a:xfrm>
          <a:prstGeom prst="rect">
            <a:avLst/>
          </a:prstGeom>
          <a:noFill/>
        </p:spPr>
        <p:txBody>
          <a:bodyPr wrap="square" rtlCol="0">
            <a:spAutoFit/>
          </a:bodyPr>
          <a:lstStyle/>
          <a:p>
            <a:r>
              <a:rPr lang="fr-FR" sz="1100" dirty="0" smtClean="0"/>
              <a:t>Tâche pas commencée</a:t>
            </a:r>
            <a:endParaRPr lang="fr-FR" sz="1100" dirty="0"/>
          </a:p>
        </p:txBody>
      </p:sp>
      <p:sp>
        <p:nvSpPr>
          <p:cNvPr id="243" name="ZoneTexte 242"/>
          <p:cNvSpPr txBox="1"/>
          <p:nvPr/>
        </p:nvSpPr>
        <p:spPr>
          <a:xfrm>
            <a:off x="323528" y="6309320"/>
            <a:ext cx="2016224" cy="261610"/>
          </a:xfrm>
          <a:prstGeom prst="rect">
            <a:avLst/>
          </a:prstGeom>
          <a:noFill/>
        </p:spPr>
        <p:txBody>
          <a:bodyPr wrap="square" rtlCol="0">
            <a:spAutoFit/>
          </a:bodyPr>
          <a:lstStyle/>
          <a:p>
            <a:r>
              <a:rPr lang="fr-FR" sz="1100" dirty="0" smtClean="0"/>
              <a:t>Tâche en cour</a:t>
            </a:r>
            <a:endParaRPr lang="fr-FR" sz="1100" dirty="0"/>
          </a:p>
        </p:txBody>
      </p:sp>
      <p:sp>
        <p:nvSpPr>
          <p:cNvPr id="244" name="ZoneTexte 243"/>
          <p:cNvSpPr txBox="1"/>
          <p:nvPr/>
        </p:nvSpPr>
        <p:spPr>
          <a:xfrm>
            <a:off x="323528" y="6525344"/>
            <a:ext cx="2016224" cy="261610"/>
          </a:xfrm>
          <a:prstGeom prst="rect">
            <a:avLst/>
          </a:prstGeom>
          <a:noFill/>
        </p:spPr>
        <p:txBody>
          <a:bodyPr wrap="square" rtlCol="0">
            <a:spAutoFit/>
          </a:bodyPr>
          <a:lstStyle/>
          <a:p>
            <a:r>
              <a:rPr lang="fr-FR" sz="1100" dirty="0" smtClean="0"/>
              <a:t>Tâche réalisée</a:t>
            </a:r>
            <a:endParaRPr lang="fr-FR" sz="1100" dirty="0"/>
          </a:p>
        </p:txBody>
      </p:sp>
      <p:sp>
        <p:nvSpPr>
          <p:cNvPr id="94" name="Rectangle 93"/>
          <p:cNvSpPr/>
          <p:nvPr/>
        </p:nvSpPr>
        <p:spPr>
          <a:xfrm>
            <a:off x="7164288" y="2492896"/>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95" name="Rectangle 94"/>
          <p:cNvSpPr/>
          <p:nvPr/>
        </p:nvSpPr>
        <p:spPr>
          <a:xfrm>
            <a:off x="7164288" y="6381328"/>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6" name="Rectangle 95"/>
          <p:cNvSpPr/>
          <p:nvPr/>
        </p:nvSpPr>
        <p:spPr>
          <a:xfrm>
            <a:off x="7380312" y="476672"/>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7" name="Rectangle 96"/>
          <p:cNvSpPr/>
          <p:nvPr/>
        </p:nvSpPr>
        <p:spPr>
          <a:xfrm>
            <a:off x="7164288" y="3573016"/>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8" name="Rectangle 97"/>
          <p:cNvSpPr/>
          <p:nvPr/>
        </p:nvSpPr>
        <p:spPr>
          <a:xfrm>
            <a:off x="7380312" y="908720"/>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762472" y="1023269"/>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orientation</a:t>
            </a:r>
            <a:endParaRPr lang="fr-FR" sz="2500" dirty="0"/>
          </a:p>
        </p:txBody>
      </p:sp>
      <p:sp>
        <p:nvSpPr>
          <p:cNvPr id="6" name="ZoneTexte 5"/>
          <p:cNvSpPr txBox="1"/>
          <p:nvPr/>
        </p:nvSpPr>
        <p:spPr>
          <a:xfrm>
            <a:off x="971600" y="2204864"/>
            <a:ext cx="7776864" cy="2308324"/>
          </a:xfrm>
          <a:prstGeom prst="rect">
            <a:avLst/>
          </a:prstGeom>
          <a:noFill/>
        </p:spPr>
        <p:txBody>
          <a:bodyPr wrap="square" rtlCol="0">
            <a:spAutoFit/>
          </a:bodyPr>
          <a:lstStyle/>
          <a:p>
            <a:pPr marL="285750" indent="-285750">
              <a:buFontTx/>
              <a:buChar char="-"/>
            </a:pPr>
            <a:r>
              <a:rPr lang="fr-FR" dirty="0" smtClean="0"/>
              <a:t>Afin de pouvoir s’orienter et orienter les autres (donner un itinéraire), nous avons voulu apprendre le vocabulaire indispensable.</a:t>
            </a:r>
          </a:p>
          <a:p>
            <a:pPr marL="285750" indent="-285750">
              <a:buFontTx/>
              <a:buChar char="-"/>
            </a:pPr>
            <a:endParaRPr lang="fr-FR" dirty="0"/>
          </a:p>
          <a:p>
            <a:pPr marL="285750" indent="-285750">
              <a:buFontTx/>
              <a:buChar char="-"/>
            </a:pPr>
            <a:r>
              <a:rPr lang="fr-FR" dirty="0" smtClean="0"/>
              <a:t>Pour cela, nous avons réalisé un exercice où nous devions d’une part, décrire en anglais l’itinéraire pour se rendre chez soit en partant de l’école. Et d’autre part, nous le donnions à notre binôme pour qu’il essaye de le suivre.</a:t>
            </a:r>
          </a:p>
          <a:p>
            <a:pPr marL="285750" indent="-285750">
              <a:buFontTx/>
              <a:buChar char="-"/>
            </a:pPr>
            <a:endParaRPr lang="fr-FR" dirty="0"/>
          </a:p>
          <a:p>
            <a:pPr marL="285750" indent="-285750">
              <a:buFontTx/>
              <a:buChar char="-"/>
            </a:pPr>
            <a:r>
              <a:rPr lang="fr-FR" dirty="0" smtClean="0"/>
              <a:t>Enfin, nous avons repris le vocabulaire nouveaux en l’illustrant.</a:t>
            </a:r>
          </a:p>
        </p:txBody>
      </p:sp>
    </p:spTree>
    <p:extLst>
      <p:ext uri="{BB962C8B-B14F-4D97-AF65-F5344CB8AC3E}">
        <p14:creationId xmlns:p14="http://schemas.microsoft.com/office/powerpoint/2010/main" val="3483334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004048" y="3129558"/>
            <a:ext cx="3024336" cy="369332"/>
          </a:xfrm>
          <a:prstGeom prst="rect">
            <a:avLst/>
          </a:prstGeom>
          <a:noFill/>
        </p:spPr>
        <p:txBody>
          <a:bodyPr wrap="square" rtlCol="0">
            <a:spAutoFit/>
          </a:bodyPr>
          <a:lstStyle/>
          <a:p>
            <a:r>
              <a:rPr lang="fr-FR" b="1" dirty="0"/>
              <a:t>A </a:t>
            </a:r>
            <a:r>
              <a:rPr lang="fr-FR" b="1" dirty="0" err="1"/>
              <a:t>roundabout</a:t>
            </a:r>
            <a:r>
              <a:rPr lang="fr-FR" dirty="0"/>
              <a:t> : </a:t>
            </a:r>
            <a:r>
              <a:rPr lang="fr-FR" dirty="0" smtClean="0"/>
              <a:t>rond-point</a:t>
            </a:r>
            <a:endParaRPr lang="fr-FR" dirty="0"/>
          </a:p>
        </p:txBody>
      </p:sp>
      <p:pic>
        <p:nvPicPr>
          <p:cNvPr id="1026" name="Picture 2" descr="http://www.devoir-de-philosophie.com/images_dissertations/13248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4120" y="1340768"/>
            <a:ext cx="1143744" cy="75695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11960" y="1907163"/>
            <a:ext cx="3870542" cy="646331"/>
          </a:xfrm>
          <a:prstGeom prst="rect">
            <a:avLst/>
          </a:prstGeom>
          <a:noFill/>
        </p:spPr>
        <p:txBody>
          <a:bodyPr wrap="square" rtlCol="0">
            <a:spAutoFit/>
          </a:bodyPr>
          <a:lstStyle/>
          <a:p>
            <a:r>
              <a:rPr lang="fr-FR" b="1" dirty="0"/>
              <a:t>A block of flats/ </a:t>
            </a:r>
            <a:r>
              <a:rPr lang="fr-FR" b="1" dirty="0" err="1"/>
              <a:t>residential</a:t>
            </a:r>
            <a:r>
              <a:rPr lang="fr-FR" b="1" dirty="0"/>
              <a:t> </a:t>
            </a:r>
            <a:r>
              <a:rPr lang="fr-FR" b="1" dirty="0" err="1"/>
              <a:t>bulding</a:t>
            </a:r>
            <a:r>
              <a:rPr lang="fr-FR" dirty="0"/>
              <a:t> :	 un immeuble résidentiel </a:t>
            </a:r>
          </a:p>
        </p:txBody>
      </p:sp>
      <p:sp>
        <p:nvSpPr>
          <p:cNvPr id="6" name="ZoneTexte 5"/>
          <p:cNvSpPr txBox="1"/>
          <p:nvPr/>
        </p:nvSpPr>
        <p:spPr>
          <a:xfrm>
            <a:off x="179512" y="1452644"/>
            <a:ext cx="3024336" cy="369332"/>
          </a:xfrm>
          <a:prstGeom prst="rect">
            <a:avLst/>
          </a:prstGeom>
          <a:noFill/>
        </p:spPr>
        <p:txBody>
          <a:bodyPr wrap="square" rtlCol="0">
            <a:spAutoFit/>
          </a:bodyPr>
          <a:lstStyle/>
          <a:p>
            <a:r>
              <a:rPr lang="fr-FR" b="1" dirty="0" smtClean="0"/>
              <a:t>A bridge: </a:t>
            </a:r>
            <a:r>
              <a:rPr lang="fr-FR" dirty="0" smtClean="0"/>
              <a:t>un pont</a:t>
            </a:r>
            <a:endParaRPr lang="fr-FR" dirty="0"/>
          </a:p>
        </p:txBody>
      </p:sp>
      <p:pic>
        <p:nvPicPr>
          <p:cNvPr id="1027" name="Picture 3" descr="C:\Users\Pauline\Desktop\Panneau-Feux-tricolores-Europ-A17E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45" y="2420888"/>
            <a:ext cx="819175" cy="819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Pauline\Desktop\rond-point.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7770" y="3006893"/>
            <a:ext cx="896888" cy="896888"/>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251520" y="3705156"/>
            <a:ext cx="2484276" cy="369332"/>
          </a:xfrm>
          <a:prstGeom prst="rect">
            <a:avLst/>
          </a:prstGeom>
          <a:noFill/>
        </p:spPr>
        <p:txBody>
          <a:bodyPr wrap="square" rtlCol="0">
            <a:spAutoFit/>
          </a:bodyPr>
          <a:lstStyle/>
          <a:p>
            <a:r>
              <a:rPr lang="fr-FR" b="1" dirty="0" smtClean="0"/>
              <a:t>A </a:t>
            </a:r>
            <a:r>
              <a:rPr lang="fr-FR" b="1" dirty="0" err="1"/>
              <a:t>slope</a:t>
            </a:r>
            <a:r>
              <a:rPr lang="fr-FR" dirty="0"/>
              <a:t> : 	</a:t>
            </a:r>
            <a:r>
              <a:rPr lang="fr-FR" dirty="0" smtClean="0"/>
              <a:t>une </a:t>
            </a:r>
            <a:r>
              <a:rPr lang="fr-FR" dirty="0"/>
              <a:t>pente </a:t>
            </a:r>
          </a:p>
        </p:txBody>
      </p:sp>
      <p:sp>
        <p:nvSpPr>
          <p:cNvPr id="9" name="ZoneTexte 8"/>
          <p:cNvSpPr txBox="1"/>
          <p:nvPr/>
        </p:nvSpPr>
        <p:spPr>
          <a:xfrm>
            <a:off x="4371978" y="4065662"/>
            <a:ext cx="3384376" cy="646331"/>
          </a:xfrm>
          <a:prstGeom prst="rect">
            <a:avLst/>
          </a:prstGeom>
          <a:noFill/>
        </p:spPr>
        <p:txBody>
          <a:bodyPr wrap="square" rtlCol="0">
            <a:spAutoFit/>
          </a:bodyPr>
          <a:lstStyle/>
          <a:p>
            <a:r>
              <a:rPr lang="fr-FR" b="1" dirty="0"/>
              <a:t>A </a:t>
            </a:r>
            <a:r>
              <a:rPr lang="fr-FR" b="1" dirty="0" err="1"/>
              <a:t>zebra</a:t>
            </a:r>
            <a:r>
              <a:rPr lang="fr-FR" b="1" dirty="0"/>
              <a:t> </a:t>
            </a:r>
            <a:r>
              <a:rPr lang="fr-FR" b="1" dirty="0" err="1"/>
              <a:t>crossing</a:t>
            </a:r>
            <a:r>
              <a:rPr lang="fr-FR" b="1" dirty="0"/>
              <a:t>/ a pedestrian</a:t>
            </a:r>
            <a:r>
              <a:rPr lang="fr-FR" dirty="0"/>
              <a:t> </a:t>
            </a:r>
            <a:r>
              <a:rPr lang="fr-FR" dirty="0" smtClean="0"/>
              <a:t>: un </a:t>
            </a:r>
            <a:r>
              <a:rPr lang="fr-FR" dirty="0"/>
              <a:t>passage pour piéton</a:t>
            </a:r>
          </a:p>
        </p:txBody>
      </p:sp>
      <p:sp>
        <p:nvSpPr>
          <p:cNvPr id="10" name="ZoneTexte 9"/>
          <p:cNvSpPr txBox="1"/>
          <p:nvPr/>
        </p:nvSpPr>
        <p:spPr>
          <a:xfrm>
            <a:off x="819715" y="2555612"/>
            <a:ext cx="3536261" cy="369332"/>
          </a:xfrm>
          <a:prstGeom prst="rect">
            <a:avLst/>
          </a:prstGeom>
          <a:noFill/>
        </p:spPr>
        <p:txBody>
          <a:bodyPr wrap="square" rtlCol="0">
            <a:spAutoFit/>
          </a:bodyPr>
          <a:lstStyle/>
          <a:p>
            <a:r>
              <a:rPr lang="fr-FR" b="1" dirty="0"/>
              <a:t>A </a:t>
            </a:r>
            <a:r>
              <a:rPr lang="fr-FR" b="1" dirty="0" err="1"/>
              <a:t>traffic</a:t>
            </a:r>
            <a:r>
              <a:rPr lang="fr-FR" b="1" dirty="0"/>
              <a:t> </a:t>
            </a:r>
            <a:r>
              <a:rPr lang="fr-FR" b="1" dirty="0" smtClean="0"/>
              <a:t>lights</a:t>
            </a:r>
            <a:r>
              <a:rPr lang="fr-FR" dirty="0" smtClean="0"/>
              <a:t>: feux </a:t>
            </a:r>
            <a:r>
              <a:rPr lang="fr-FR" dirty="0"/>
              <a:t>de </a:t>
            </a:r>
            <a:r>
              <a:rPr lang="fr-FR" dirty="0" smtClean="0"/>
              <a:t>signalisation</a:t>
            </a:r>
            <a:endParaRPr lang="fr-FR" dirty="0"/>
          </a:p>
        </p:txBody>
      </p:sp>
      <p:pic>
        <p:nvPicPr>
          <p:cNvPr id="1030" name="Picture 6" descr="http://www.smartcourtage.com/images/immeuble_collectif.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6562" y="1625546"/>
            <a:ext cx="1000311" cy="9883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upload.wikimedia.org/wikipedia/commons/thumb/b/b0/Zeichen_350-10.svg/200px-Zeichen_350-10.svg.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7769" y="3978585"/>
            <a:ext cx="929103" cy="92910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hommes.gqmagazine.fr/wp-content/uploads/2011/06/autoroute.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56562" y="476672"/>
            <a:ext cx="996702" cy="9967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t0.gstatic.com/images?q=tbn:ANd9GcTQ1d6EHg8IXjR681my4Tfydzmh2DJ4SOhJw730lty-v-jlDbI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664" y="3356992"/>
            <a:ext cx="897199" cy="792088"/>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p:cNvSpPr txBox="1"/>
          <p:nvPr/>
        </p:nvSpPr>
        <p:spPr>
          <a:xfrm>
            <a:off x="4860032" y="537270"/>
            <a:ext cx="2952328" cy="369332"/>
          </a:xfrm>
          <a:prstGeom prst="rect">
            <a:avLst/>
          </a:prstGeom>
          <a:noFill/>
        </p:spPr>
        <p:txBody>
          <a:bodyPr wrap="square" rtlCol="0">
            <a:spAutoFit/>
          </a:bodyPr>
          <a:lstStyle/>
          <a:p>
            <a:r>
              <a:rPr lang="fr-FR" b="1" dirty="0"/>
              <a:t>A </a:t>
            </a:r>
            <a:r>
              <a:rPr lang="fr-FR" b="1" dirty="0" err="1"/>
              <a:t>motorway</a:t>
            </a:r>
            <a:r>
              <a:rPr lang="fr-FR" dirty="0"/>
              <a:t> : </a:t>
            </a:r>
            <a:r>
              <a:rPr lang="fr-FR" dirty="0" smtClean="0"/>
              <a:t>une </a:t>
            </a:r>
            <a:r>
              <a:rPr lang="fr-FR" dirty="0"/>
              <a:t>autoroute</a:t>
            </a:r>
          </a:p>
        </p:txBody>
      </p:sp>
      <p:sp>
        <p:nvSpPr>
          <p:cNvPr id="2" name="ZoneTexte 1"/>
          <p:cNvSpPr txBox="1"/>
          <p:nvPr/>
        </p:nvSpPr>
        <p:spPr>
          <a:xfrm>
            <a:off x="251520" y="380219"/>
            <a:ext cx="1941191"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sz="2400" b="1" dirty="0" err="1" smtClean="0"/>
              <a:t>Vocabulary</a:t>
            </a:r>
            <a:r>
              <a:rPr lang="fr-FR" dirty="0" smtClean="0"/>
              <a:t>:</a:t>
            </a:r>
            <a:endParaRPr lang="fr-FR" dirty="0"/>
          </a:p>
        </p:txBody>
      </p:sp>
      <p:sp>
        <p:nvSpPr>
          <p:cNvPr id="17" name="Rectangle 16"/>
          <p:cNvSpPr/>
          <p:nvPr/>
        </p:nvSpPr>
        <p:spPr>
          <a:xfrm>
            <a:off x="1243630" y="5048016"/>
            <a:ext cx="6856762" cy="1477328"/>
          </a:xfrm>
          <a:prstGeom prst="rect">
            <a:avLst/>
          </a:prstGeom>
        </p:spPr>
        <p:txBody>
          <a:bodyPr wrap="square">
            <a:spAutoFit/>
          </a:bodyPr>
          <a:lstStyle/>
          <a:p>
            <a:r>
              <a:rPr lang="fr-FR" b="1" dirty="0"/>
              <a:t>As far as</a:t>
            </a:r>
            <a:r>
              <a:rPr lang="fr-FR" dirty="0"/>
              <a:t> :		 jusqu’à</a:t>
            </a:r>
            <a:br>
              <a:rPr lang="fr-FR" dirty="0"/>
            </a:br>
            <a:r>
              <a:rPr lang="fr-FR" b="1" dirty="0"/>
              <a:t>To go straight on</a:t>
            </a:r>
            <a:r>
              <a:rPr lang="fr-FR" dirty="0"/>
              <a:t> : 	aller tout droit</a:t>
            </a:r>
          </a:p>
          <a:p>
            <a:endParaRPr lang="fr-FR" b="1" dirty="0"/>
          </a:p>
          <a:p>
            <a:r>
              <a:rPr lang="fr-FR" b="1" dirty="0"/>
              <a:t>To go down the </a:t>
            </a:r>
            <a:r>
              <a:rPr lang="fr-FR" b="1" dirty="0" err="1"/>
              <a:t>stairs</a:t>
            </a:r>
            <a:r>
              <a:rPr lang="fr-FR" dirty="0"/>
              <a:t> (=</a:t>
            </a:r>
            <a:r>
              <a:rPr lang="fr-FR" b="1" dirty="0" err="1"/>
              <a:t>take</a:t>
            </a:r>
            <a:r>
              <a:rPr lang="fr-FR" b="1" dirty="0"/>
              <a:t> the </a:t>
            </a:r>
            <a:r>
              <a:rPr lang="fr-FR" b="1" dirty="0" err="1"/>
              <a:t>stairs</a:t>
            </a:r>
            <a:r>
              <a:rPr lang="fr-FR" b="1" dirty="0"/>
              <a:t> down</a:t>
            </a:r>
            <a:r>
              <a:rPr lang="fr-FR" dirty="0"/>
              <a:t>) : descendre les escaliers</a:t>
            </a:r>
            <a:br>
              <a:rPr lang="fr-FR" dirty="0"/>
            </a:br>
            <a:r>
              <a:rPr lang="fr-FR" b="1" dirty="0"/>
              <a:t>To go / </a:t>
            </a:r>
            <a:r>
              <a:rPr lang="fr-FR" b="1" dirty="0" err="1"/>
              <a:t>run</a:t>
            </a:r>
            <a:r>
              <a:rPr lang="fr-FR" dirty="0"/>
              <a:t> : 	rouler (en voiture)</a:t>
            </a:r>
          </a:p>
        </p:txBody>
      </p:sp>
    </p:spTree>
    <p:extLst>
      <p:ext uri="{BB962C8B-B14F-4D97-AF65-F5344CB8AC3E}">
        <p14:creationId xmlns:p14="http://schemas.microsoft.com/office/powerpoint/2010/main" val="4196085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Canada</a:t>
            </a:r>
            <a:endParaRPr lang="fr-FR" sz="2500" dirty="0"/>
          </a:p>
        </p:txBody>
      </p:sp>
      <p:sp>
        <p:nvSpPr>
          <p:cNvPr id="4" name="ZoneTexte 3"/>
          <p:cNvSpPr txBox="1"/>
          <p:nvPr/>
        </p:nvSpPr>
        <p:spPr>
          <a:xfrm>
            <a:off x="709048" y="4437114"/>
            <a:ext cx="3024336" cy="1754326"/>
          </a:xfrm>
          <a:prstGeom prst="rect">
            <a:avLst/>
          </a:prstGeom>
          <a:noFill/>
        </p:spPr>
        <p:txBody>
          <a:bodyPr wrap="square" rtlCol="0">
            <a:spAutoFit/>
          </a:bodyPr>
          <a:lstStyle/>
          <a:p>
            <a:r>
              <a:rPr lang="fr-FR" dirty="0" smtClean="0"/>
              <a:t>A trillion: milliard</a:t>
            </a:r>
          </a:p>
          <a:p>
            <a:r>
              <a:rPr lang="en-US" dirty="0"/>
              <a:t>Remain: </a:t>
            </a:r>
            <a:r>
              <a:rPr lang="en-US" dirty="0" err="1"/>
              <a:t>demeurer</a:t>
            </a:r>
            <a:endParaRPr lang="en-US" dirty="0"/>
          </a:p>
          <a:p>
            <a:endParaRPr lang="en-US" dirty="0" smtClean="0"/>
          </a:p>
          <a:p>
            <a:r>
              <a:rPr lang="en-US" dirty="0" smtClean="0"/>
              <a:t>If </a:t>
            </a:r>
            <a:r>
              <a:rPr lang="en-US" dirty="0"/>
              <a:t>somewhere is </a:t>
            </a:r>
            <a:r>
              <a:rPr lang="en-US" b="1" dirty="0"/>
              <a:t>inhabited</a:t>
            </a:r>
            <a:r>
              <a:rPr lang="en-US" dirty="0"/>
              <a:t>, it means someone lives there.</a:t>
            </a:r>
          </a:p>
          <a:p>
            <a:endParaRPr lang="fr-FR" dirty="0"/>
          </a:p>
        </p:txBody>
      </p:sp>
      <p:sp>
        <p:nvSpPr>
          <p:cNvPr id="3" name="AutoShape 2" descr="data:image/jpeg;base64,/9j/4AAQSkZJRgABAQAAAQABAAD/2wCEAAkGBhQSERUUExQVFBQUFxcXFxgYFxcUFxUXFBcXFRcaFxUYHCYeGBwkGhYUHy8gIycpLCwsFx8xNTAqNSYrLCkBCQoKDgwOGg8PGiwkHyQpLCwsKSwsLCwsLCwsLCwsLCwsLCwsLCksLDQsLCwsLCwsLCksLCwsLCwsLCwsLCwsKf/AABEIAMIBAwMBIgACEQEDEQH/xAAbAAABBQEBAAAAAAAAAAAAAAAEAAIDBQYBB//EAD8QAAEDAgQDBgQEBAQGAwAAAAEAAhEDIQQSMUEFUWEGEyJxgZEyobHBI9Hh8EJSYpIUM3LxBxWCosLSJENT/8QAGwEAAwEBAQEBAAAAAAAAAAAAAQIDBAAFBgf/xAAuEQACAgEDAwIFBAIDAAAAAAAAAQIRAxIhMQQiQRNRBWGBkfAyobHBcdEUM0L/2gAMAwEAAhEDEQA/ALgJGmnhikY1YTqIMicGIjul00kB0Rhi6GJxYnMCJzY0NTSxEZU0tRFIoTCETkUbqaDGRAQo0QWrjqVpJAH70U26W4sgTE4l7fEPGDYh178wdV3DcTYTBBb84PXolj3NyltzI1Gx2hVTWEET78/NZ2qfazHLJT7WaHOLgGSIn1uEyqSdb6D0FggMBi5qBpEHTzBt9YKtajY89vNOpbbmjHLWiqx2P7oaS46D81mncPrYl/xQCbkyAPIbwtgMEJzOu7WT9uSHrYylTklzR0BE22AQipN2w6JPhFDjeAjD5S2rUcXyHAmxi8x6whsVjWsALuYAGpN4PsCi8TjnYh7SGOYwAjMGOqk32DRA21KzHHMpqFrM+UW8cgk6mQdLk2TaLluJ6Tk+4C4ziu9eXAiG2a3cN+hVcyldGswDtRl/ub9JUmJwEBuUh2YTAuWndpHMc97LUkkqNWhqOyA6Q0jy9v0hars1wbv3X/y2fEf5jyQPCuzdZ7M7WgNcQA5xAAm2vut9wzhrKFHuw8ZtXOBFz+WynOTrZWJk9zmP4iyk0AX2DQRb8lnKvGpc05GjK6bTdd4nVaHFoIMbgyqetVGyzpue7M1t8j8dULnl4NySZ89VfcG4WadOXG7rn7DqqHDUZMOsLE+U8lssNiA+nmaIAsJHLYJciclSKW3wQ08P4xsJCueI8Rc1uWegQeFpy4TYdeahxjSXX9N0ItRx7CrZWA1ZKheinuAMEgHSPSVxtOSpxu0gbsqqmDrz4Q0jbxkfKF1H1+Jsa4gu06E7cwkt2hFdC9i/L1NSKGDlOxyqUoNau5UO1ylY9dRx11NcDVIXKKV1HUOCdCizpweuoFCcE0hde5MBXUFCyei7UDRvJ9lU4rjEuLWaAxOskcuimwsvIn8ysrnqdLgxZ8rfauCaqwHTX5KMcOlWNCiNMs+e6IqvyROp0aLa2Fgn0+WYrBMBwkNILyGgbm5nQW80O+u6o6KZa0CRJBLrGDlbYa63KA7QcWIOQGzJJ5F3MdNh+qyrOP1GVQQ4kNfnAJtf4h6gwkVtm/psjx+Dau4U0/5hdU/1Ot/a2G/JcdwunrlA2EAD2j6oqjihUY140cAROt00lWo1ZJymu57EVQ5WHKNBAA+SpaXZFjzmquJJuQOZ6rQ9zzIHzKdXpSzwktfuSAbHQxOvTr6Kcmk9yGqF02UNLszRa8ta0Peb+LxNpN2tueQP0U9TstQbVFd0NDAOTZcP4iWxfoFZU6QpNtHMkm7juSTqSmYTDl7hVqnNuxg+Bo/m/qd1OmyeLjLZF45I/wDl7L7v8/YzT+yTHvHhfSpvccry52Yk3Ac2YE3iY6qbi/ZXDYai5zc2Y2bne90no0QJ87LWYwZ2FvMWvEHYg7EGD6KircHfib1KozMJblDbCLE63mx9V07S2KTyynHUvr/sw9OiSfMoyhh9/P5LTv7HPzeAtgAAEk35k69U3C8Eit3TyMuYSf5omAN73WaUnxRkcZN0ZwYUjWb39Nld8K4vTDO6yVBE+K0OzSQReemi1eLwDfiyguAsYvYGAs1wfDNc8Zr6xO5TpNMatLDcJWbUJymSLH+k9eSfXgNOchu0kx5Kuw2FpYXFlrAIrQS2/gN5t1sQge3mKBqNpNMholw5OuAD6bdUjxpSpcBcd/kE4fEYd+Jy/E5oytMS2YJJB5xaf6VNxPwU6zpy5RlYd80A76yYEdFQ8J7POqQS4MDhIBPicNCQB6+aLx2GlmRxJAMiTvpJVHNRq0PqSW5kavCqhJIbIN5j8gkt/wAKxTG0mtIJInfmSfuuqikvcOosCU9r0jTSFNVGZOx6mpuQ9NiNotRsBy6bnRWVCVmLrGaOOemd6oXvUZeiTbCu9UeKpZxGZzRF4Nz68uiY16cChJKWzBYJT4E0EZXHXdXeCwUGI032Q+Fwzn6ac1ZlzabLcpSaY4+4x5oxbqPIzFVm0h1OiocbxZwDnE+LQcx19Jj/AGT8TjM1pk3vqP2Fl+McS10v6DTkszyeq6EWMA4tj9VTMqS72TMVisyvuz3Zl1XK+pLWGIH8TvLkFfaKNFKEbZs+BYZ7KLWPEOBNtbTaOisg2PumYekWj0jryUofCaqVGSeZy28HXDkIP0/VOqu8N9J5ptKqDNtFziLPw9YnTrH+6k4+RY6m6Knvs9QgiW5bz1NlKMYKbQ3K4gWFpVfiMZTonLJL3XjfpJGg+aIo405Z06/lyQrStuTTaxqmGV8dlALobOxu4+TQfrC5isa0901rQyrl73Nu6XFkPi1w0HksxWxeeuBsFb1Dmrk7BjGR0a0Aj6qctTatnetJIsKvattMNzNh0w9v8vlzCt8HUpP/ABWQS7flb5LFcQph/hdqPhcdujjy+iuuzEMomDuZHIjWVZNSW/KL4srbL7EmxWZ4Vw4iHkxy5/p+qu315GsoKrVgdAuaX6mVkk9zJcfx7WYrMweJhBdJs42tG1lS47FGrVc9xAc9xcdYE/uJR/EWeNz3uEuMkEyY5AcosqnGBpnKXDqRt7pIuyadst+B4cPzOecrgfC2RbkSlxN1YvIaMjR1HinQ8/RUfDuIPzhtBku1zEwbXmbZQrrG4lz4zAAxcjc/dTaanf4hskknsghrLan3XFR1MHJJ8V7680kfR+ZLb3PUG013KpE0harNgmMRlOmEDmRNGsicqQRMKCspXOQ9VELYDVChF0U9iYKaBEYAjMBhA4y6zR6SeS5hcJmN7AXPkmVXEnoLAbAI2Te+yLQYoGQ0eFo5WvMeip+K8SAuTPr9tEBiu0FOi4sfma7kWmHbSOY1uqvGY0uOZsFsTG8jp+aw9RqcqbNeLoZON1z+47F8RsXk3NvIeXM2WN4jjC4lEY/jBNgOv3Vcyp4g7kQR5i4T4UoLc0x+E55S8fc0XCux4dhu+rFzYPeEb903UBupc63l7rR9kMa7FVS6AylTHgYNpgAuPSLeZ5FZ3A9tazCO8aKrIhxADXi+vI2OltFueyVSg2g80nDK+oXZQAHNsLEa6zE2gCN1VtWnyZOr6LNiT1x+vj7lv3areL49tBsmS6YDQJc5ztGtG5+kKbF44U2l7jkay8zpH30VVgcM57jiKwhxBFNh/wDppnn/AFu1cdtNlbd8mHF0yj3SOcNpVGvNWqZqOEZQZZTbIOUc3WEu32sh+1vHHtZT7m+fOM+uUiJAHO4uiqzjUMM+Hn/N+n1QGNwoDb6C/SdCfkB6LPOe6oE8i1WUfCsKZLnyXHUm5nzVxiKsMso8DDiQNQJ9FHjq8WGqCdmeVtgNBhFSSfEdB/L59Vpqg8bjp4iT7lZzh1El+Y6A+/RaR7bk9T9UJ8gkC4tk/vZVeIxVSkH5D8YiDcGQdVcEzr+SFxFDMEqdDQk4u0Zan2odSLspLSdWCzGneAbT5J7uMvqiTUc4ecfJd4zwpuYG14v5WQFKtQpVBMvv4gBAiNZJ1HJUSTN6eoIqg67nfU/NcbwKo8jMDB0B1PWNYWjZhaVfK+nU6aAZSBIBCp8TxR1HG0atUyGnJUGgDT4TOsgSHeiOl6XXPgdQb4Zf8M4L3FMnKPFYmLneJ+agxlEH/ZWlXtTRd3zpBpU3NYzJ43VCRmMDzMeiyPFuN1HwWtaydgczhyzE/D5a6rHjhOW75M8sUnILNBJQYPikMAe3M7czrf8AJdWipE3CRv3VFzvEH3qeyotFGxMIlS01HTYVLlT0dZLnTXOlRkqSk4LgnBQlO/wRRlKFOGBdRyiVbqZAj9n9lRqwrthVeOxzKTS+o5rGjdxAF9EIhUDMdvWtyUzEuL4GukX06kLPu4JixTLxTc0DWLOt/TOaFLxntvTdULqDXvqfDTe8NyU7iclMzJN/Eb3Q7+P1nNmpVeSRcA5QPRsBCcE92e90KzOKgkqXN/0VDqpm4BPUa+yTKgBu3obxPuCnPeN7+ZM+640tOxHkfzUVA9WVLY617f6gfQ/krDheKLHh1Jzw7SzRf0zfoo6XDmwHOcWDWCPE7qxs38zAVrgawa05aTS0x8RJLj/URB1vAgeapCKIS77q2vz3LuvxY1DTfUyANcPwySG5iJY9xE5t4GgIVnieLAUnPreCmCBYFxedRk5g/a8LDVcTL3zEPJBiwbeQQOQ+iK4tiXNyUZ8NNjQ5piC4+J1v+qJ1sky3dJmfJ0EMkVjUaf8AXyJT/wATi2sAMOBSmCS4l8HfwiBA2v5rX4LtDhMQ4NZVpucdBGUnyDgLrD8PwNIwXNLZJEsIhugzZXTzO6eeBUX/AAGnEzeab/7jIJ03gJFlgtnEnL4FGrg6NzxHCtpjwtAza9f3dUIwuZxKscNi6j6P4rmucHRaLCBq4WcZnRNsBb3Xak90fI9XhlgzShLlENKiGjleAjnu8Zi9/rdAPdp+5R7WkOvuB9AptmY5UpbjVZjiOKq4Z+dkFjrFpBIkXE8vNarEOi4Vbxfh3f4aqMxb4S4HxGCwZrgXIsgnT3K4n3Uyjr9pcPXY5rvwnjzcz+4X+WqzOPwcEPGhiY67+RVVRok6A/pqr7glXN+G+INh/wCv5LXp0K0bpR0bot+ymLDXgTY2NteXz3RvbDA03CWloe0w/oI35FU9WiKJcL2+QOkczHstKeHhvDznHiqNznnJgtHo0NCaD8rgGN07MMysykCWSHN8QJJBfDmgi0RYmPIra8Z4KxuHzNdlAAIDg2b3jMIJ13lYHE1BmBjMGkCOYFz7q/x/FX1tSSNh1OgATZO1GnM9wdlIkWLfcfdJWVDsfiHNDvC2bw4wR5iLLqhqXuZ/UxmsRWFaEGXKalVWqh6LQOXH1UKKqY+ojQKHvrJ1Kuq99WSnMqJQ2X1CqjG1IWdp4ohENxxRDqLOtUWO7ZdmRiQHiqWOYDAcZpn0PwnqtCcTKwXaXtB39TumH8OmbnMIqOHTcAyl+Zq6bHLNkUYmYbhn03g2gOi0EIqviuv0sm1652t6pncEXqbjMG2JIPM7D5/VTbTPqGliuEd7/NjjXudMaDUkwB5nbVFYetkbIOZ53IlrQOQOp6nTluhQ/XYG0CwG+ntqiaNOY/d0FvsLHDr3kS0WFziXSZNz6q7wOH1fAAYx7h4rkgZWxJv4i3bZQMApgEjxES0bQdC4bjkN97atqVCaVR5N3Frfq+B/aLeSoPOO1RKpxVm/NUmpGci1SRJnXNOsH7KtqiYdzsQNj+R190fw/GCkS4zDvAYmYdrBG+inLfg0NdqmvAS1lN38zJ5APGoAEWI+aVbBsY0kuc6BMgANn6/RE1ZpuIqBtSYh1szm3AIe3T1m6gxHCxVg0n+L/wDN5AO8w/Q/JRjFN87fn1Lzyv09cDnAKNEnvajzLbU2NnxEyCXRsOUj10V/ReJyuOs5fMX+gKyfDntoVoqAtmx5NPUfdaivwYVqJqOeGBptJgdVoyYYxi5L6H558QebJ1FZXfzDKWFAJcdRp9lKKkwToq0cVbVLGtdmeWy4AG2SxJnnE+qLDDAAErA37nmuDT3BuPYru6DnB0OsGf1EkWje0n0VThe33dsc2pRDszHNljiwguaRJBnmNCEztHxcVKTKYBDmVHF4Okt8LSDvq5ZluELitePFFw70accUluCUWbbKxw1CfhHzUtLhRMWRz8B3dOeSo5oo5pgeLx3evZ3hsSGvIvZpgkQBq2/mrzjfaNlchrJDQN7LP4Dh7qpLhAGgnzvor/gfZhlXvM7i0AZRUJaxoMiYDviiB7pJzilXsU1x1pvwZ/BcJfWqmmxuYnTp67BemcB7Hso02SGuqt1dsHHkouH4QUh3WCYIkZ6z7ZgDeCRJ3002WkYHRAPqFmz9VrVIy5cjlsCd24WyT+/JJGCguLJrM9GW7slcLCNlb06ICbVphe+z19JVitCa6tKlxNNCAoE3sPypSl3iY8oCsd3ic2qhu9SfVMSBJ2ExPmdkDkmywqYprWOc8gMA8ROkbrzfEVGVK1R9Kl3bD8IAiw1dewnpYK84hw/G4ixNNlP+QPPi/wBTst/ohsR2Xrtbs8lwGWnJtcy4uAH+6nkuqie58N9LFLXOVPwinECDq75Dy5nqmPf9L+s/mr2h2MxLy2Q2m285nAnWLhs+f5Kan2HqvrPaPCxpAFVw1BaCS1u+sRp1UdE6PY/5fTqT7t/cpeEcMqV3xTbMXN4AHU7K3OH7l5aWtJp/FckTa3XULW9xSwVGGC5NpuXujcjYfvVZLFVi9xOpcZPU/a3yVdGlE+nyTzycltDx7s40F7pJnck/MovE4lvcNpBogue8E/ES0NAJPWHiP90E5+VuUebup6dB89eUdxZju+bGNPKC4l//AJBK2a543KSr6fQBa3bQH67fvqVPRZcBwtNx5XPkuYunDiJkbaaag+0KVzCRmiLnyMff6oWalKMUm/P8ltwl4fTdTe4tEg0yNQ8z4b7Hz2CCqYcXyO8VxBGVzTF7fkZSpWZ5vn+0D/2VjjmsqBtQiC4eKHXzCwJaf5gJ856JWnGVrycl3P2ZnKlF5ADmuPIQSR5brW8G7MVcTh256tSmWkjI9hjQZXAEjUHVV9CkGvpuLgWh7fEdhMEOGwgnovShUhaW1OO6PlPi+J48ijyqtPz80ebVOzGJwrxVLA9tOXOyvABaB4pm4tOytv8AmopUP8QRIytdGnxRA25rXvxCquP8Zo4akKjmtc8yGMgQSLybWF9VkzY7a/yeG4HmmApmtmdECbdSblW2F4TFz+x5qvHaGviajhDcxGrW5Q0CdBtYtA8uZlT0uNYikxrGsaSAQXPmoXTpAOkcrgppyfCElHfkJq8Ww9ETnDwSB4CHHqddADKt8XiqLcKawIqU3AhsAkOdHwkgeE3GsLzzFcLcwZnamSdj7Kw4Vw2tVaKVMOgxUcJhrYBgnaY+qCwxkrsPpQ5NL2SxNJ3hd4Qxpc46mJgNHMmdR8ltOF9n8/4tWm1th3dOD4GjQkG07+qyPY3hTaOIArPDdCTqBFwDNtvn7enYrH0wWgvb45IO0Aak7LJmh3NR8nafMStqsM6pjuL08P8A5lRrZ0Djr5BTY/F04cxjwauWeeWdCQvMcBhK2MxbmPcXFph5OrQLEdL7Bdi6bWu/ZCww09UjYVO0bpMCjEmJq7baN5JK4b2RoAAZRbqUlRy6dbaSyeD2YK0WUdUqqZxQhRVeKSvVkb0lRNi6oQPeAoXEYslRMqpTPNILc5LMohUSCBPYcWSiKNJQtU1NEKaJ8gCmpKFoXQCuoraLCi9FtqCFV03KTvIRCmZvtLxPvKhaIhktFrk7/NUTsWA7I2C7+JwuABq0dNJKbiMW+qX5cz3vcTLQXEAnQATFvYKP/lxp1Ie7IQAXCLwRYeaWUaty+h9NgzJxhixfK/7DqLMzgAJJI12vHtdd4hXzPcYAvaNMv8Pyi+65hQXvEQ1jQ43IGZwBI1iTIH6IWpPdmBdo9x94P3WS7Z6t97l7IkxFcZA46AEFw5j62IRHAKpqipT1jK5p5g208wPdV2GqZ6TmuAG4BuJb0HMStJ/w5oNeaziIcxzW2NiDfTzbqqwju15PI+LZH6EZRflNf5AqrXNlpBBBII0IsLR6I3CVwJBs18NPNoAsRyIMGfPmtjiuEUqlRtRzfEDJ5OgWzDfb2VNjuypDiabgGmSAduQB3Gn6qsoLgbD8WwTqM9v4sqaOBz1hScXMJzXgWgE9JW1Fawm6yGBoVP8AFUg9jgWBxJggENGUHNoYJA8iFqiuqkeR8X6n1cqSdpLx+491T2XnPaXiTq1QzOVpIa3kPLmV6A5yw/ajF56xFob4bb8yfVQnyjw5Mz2ExBoy9sZiCBInKLSY5mwHr0UdXjNZ5GZ9gRoA2Y5wLqSs3b3UvBODmtVa24bqTyG6FJ7hTXJe8L4WKjC9wz5yQJmIGpvr+ivKNLI3u22buBYEzNzqfVQ8I4y2piDh208rKQcAZ2YY06md1e18KJsICyZNcX8iE9SKUYSATCqcfxAxBcdC3X2C0uPblYsq3hrqxcGXc1zTFhYzJk8iB7pcVye4Md3RccTL8NisLVN89NtKrH8RZEj2P/at1wnhlNhe9oANRxc47krMdqMPmoZv4qT2VB6GHfIn2Vy7jbadLvC6aUA5heAd49gtuRScWkanHUqLCvxmm1xa54BGoukvMOJdpqlSq54AAcbeQEfZJIukl7C+hH3LCoq6rXVm+ignYaSt5dzaBg9TsKcMGnGjCDJ22dDlI16gITmhKPpdE/fJ9PEBDlicxicnpaDW109r1BRapwEwdx4rQkak+Sc2lKlbRQZWJBQhtmgAdAB9Fl+P4VpxLiSQAGudA1OUADzsPKfNbBtNB4/gFOq5zzObJAAsMwmCeeoHopZE5RpHodDnhhy6p8GTpuBbUdFgA0Ro2XTb0afqoatUWdPxAgnrEH3sfVMbiPwnDnUAnT4Wk26S9X3Auybm1mVHkd2G5wyPhe4FuUjprPkFlxQcmz6Xquuh08NfN8EfFuzVRrG1aLS8hozstMgXIG+8jVXH/D3B5MKX5YNV7nDmWCzZ9c3utBSspWEAQBAGwstaio7o+SzddlzwUMjumcdUUdWqSu1HKJq5sxM7mXHVEillSsUaSsZj6Tq9VxY2ddBoBueq2T2gggzcQuUaDWiGgAKMouUvkI4tmX4d2SljjVs5zYYP5TrJ/JXvCuFtoU8rbnUnmYHysrEU0u6unUUiiiil7M8ODcXiTEDwgeTr/OFqamGBNt490NhcNFQuG7Wj+0uP/kj21ANf2VPNDVj258HaVJUVWNpBzcrh9tEJSZls0ADpZWOKMoVgTrHGPAdKXA5/ia5rtHAtPkRCo6eErNYcOYNNwcPLMDcE9SDCvnKJ7oTUczzSnQyjK5vibINzqDdJbDG8CZUe58kZvySWtZVQLCq7UP3YXX1lH3qArkS92o6tJStenC6DQ6ZXOYuspo11CUw0YSFdVEJpp7aa6XJ7HIpiORxjFMuApxcmEsKohTAIOlVhECugOpD6qi70pOfK4WLgORQcHwE4ms9wEU3vDZ3dUIeT6NLR69Fo21FE5kKPNCVJLgOXNLI7l7V9g1tZSiuqwVbqTvESOoM7+U3vVACkHJWdYR3iWdDl653iVoZMIBXRVQXelNfWSPYaywFddFQoOjURDHShYrYdQrqR9RVtauG6m/zQeL4u5gzBhc0XI0Mbx1F12qhNaui0q1E1t0PhsS2q0OYQQf3fkUSGWRspTWzGvQlYlFOCGqrmxqshSXZSSahdBSnEJvfoRoKlbTW2iIdRrIum5VlN0KZmISMoiyzpj9EM3EJ4qIWFsa6mnU2qVrJTwxEnucDEgxJzoXM6NnIlbQUwpqOm9TEoWWVCaxSlqh7xLvULOOvCFqoh1RQlCxGQgqVpThTTxTRJildaF2FwlCw2NIUrGBRFS0nIWMh4w6iqYTkjGttKiqUHOPIfX99UraFlNRAgI0E9dvdSiY5fSPqVO6nl8/kEOx5e+AD+milOSiY3llPZAeIrfJOwGHznKaj/ABTmEzIi8E3b6JvEKWV7m8kJha+WoCJjxdII8P5rK5XuxoNxYXwns93L6zWPIjIWHo4OMOG4sruhVzC4hws4cj57jcFR4DGNcHOgzYEm7nQIFtSgsdxdlJ7XPbUAcMpcGyJ1AcNed/NbYTjKOo9KDeRV9v8ARYPQVY3XafE6dQSx7XA8iD8kx6dxTJqTT3GrqhzpIemPrKlzAFHVcnPcSm1FoJUiMVE9jkO8JUwVNlEkWLBKNoU0HhtVYU3QgmBJDw6EnVlHUuoGumy5sMqRK9yjzp4ak6klbIOR1ldStrJlLDKXul1gc2dDk9qjhT0WSusKkzrkxqMbhwn9yAiM2CNb0UmVTwoqj0BBia5q4XqOtXDRJmNyBKnOVK2dYixNfU7sZjLgTpu35aIYcepTBzDqRb5KdlWnWBaDP16EKEp6l2s66JBx5pIkEjkLR5Tup38da5wsYIvzEbfRZ+rh8hyzooxWj9/dZXlyPyRlLVybAVaZaHgjyOg805jrCFlRjCRl21VxwjiBAIcJtzg9fRVhnd8Dx0x4RDxYB8uHhcTFtcoFiOWwVY6mWthoIDbzyjS6ucZjw3Rgc4yA2JJ6k7Ac0PQwXjFSu5lQj4WQSxpi0AkCRzMk9EsorH+phWFtapOkU2Cx7muy0xmcTHTzcRoEecAXEmpVe6bFrTkZHKNY+auRxEBwByhouQPCIHQWVbUrBziNbmMu4myrjyRUd0UWX041HYpsZ2aoNBc0Ob8IMOPwlwzfKU9vBKjBFPE1ByzAPH7lXhwWYG2UQSZ5ReeiCx2JgMqU2eAtgtkknIS0kE72B5XVo9RHVQ7z9qt7lV3uObbJSfH8UxPpZJXFLGMcAQRfqB8klr1HawRgso3hJJOziF4TWhdSU5HE9HVWFNJJIgRHu0Q9NJJEGQLphSgJJIIgSELhSSXDohqC6moJJJUUQdQUhSSVBPIxwQ7wuJIMD4IDqpHtlrgb2KSSjPhiGKcPERsrTgQ/Acd80TvFrTySSXny/Sc+GQk3KgqHRJJBEwjBfEBsrnh+o/1LiSEuTgzCN8NY75miekEx5dFDhGDxWFo+y6kpT/7pfnhG/q/1r/C/gFcPxiNjE9Y5ozDD6pJJ/CMU+ET8T/yH/wDSPr+QVVWH/wAdn+p/0akkqR4+v9EjM4lozmySSS9BGhc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5" name="AutoShape 4" descr="data:image/jpeg;base64,/9j/4AAQSkZJRgABAQAAAQABAAD/2wCEAAkGBhQSERUUExQVFBQUFxcXFxgYFxcUFxUXFBcXFRcaFxUYHCYeGBwkGhYUHy8gIycpLCwsFx8xNTAqNSYrLCkBCQoKDgwOGg8PGiwkHyQpLCwsKSwsLCwsLCwsLCwsLCwsLCwsLCksLDQsLCwsLCwsLCksLCwsLCwsLCwsLCwsKf/AABEIAMIBAwMBIgACEQEDEQH/xAAbAAABBQEBAAAAAAAAAAAAAAAEAAIDBQYBB//EAD8QAAEDAgQDBgQEBAQGAwAAAAEAAhEDIQQSMUEFUWEGEyJxgZEyobHBI9Hh8EJSYpIUM3LxBxWCosLSJENT/8QAGwEAAwEBAQEBAAAAAAAAAAAAAQIDBAAFBgf/xAAuEQACAgEDAwIFBAIDAAAAAAAAAQIRAxIhMQQiQRNRBWGBkfAyobHBcdEUM0L/2gAMAwEAAhEDEQA/ALgJGmnhikY1YTqIMicGIjul00kB0Rhi6GJxYnMCJzY0NTSxEZU0tRFIoTCETkUbqaDGRAQo0QWrjqVpJAH70U26W4sgTE4l7fEPGDYh178wdV3DcTYTBBb84PXolj3NyltzI1Gx2hVTWEET78/NZ2qfazHLJT7WaHOLgGSIn1uEyqSdb6D0FggMBi5qBpEHTzBt9YKtajY89vNOpbbmjHLWiqx2P7oaS46D81mncPrYl/xQCbkyAPIbwtgMEJzOu7WT9uSHrYylTklzR0BE22AQipN2w6JPhFDjeAjD5S2rUcXyHAmxi8x6whsVjWsALuYAGpN4PsCi8TjnYh7SGOYwAjMGOqk32DRA21KzHHMpqFrM+UW8cgk6mQdLk2TaLluJ6Tk+4C4ziu9eXAiG2a3cN+hVcyldGswDtRl/ub9JUmJwEBuUh2YTAuWndpHMc97LUkkqNWhqOyA6Q0jy9v0hars1wbv3X/y2fEf5jyQPCuzdZ7M7WgNcQA5xAAm2vut9wzhrKFHuw8ZtXOBFz+WynOTrZWJk9zmP4iyk0AX2DQRb8lnKvGpc05GjK6bTdd4nVaHFoIMbgyqetVGyzpue7M1t8j8dULnl4NySZ89VfcG4WadOXG7rn7DqqHDUZMOsLE+U8lssNiA+nmaIAsJHLYJciclSKW3wQ08P4xsJCueI8Rc1uWegQeFpy4TYdeahxjSXX9N0ItRx7CrZWA1ZKheinuAMEgHSPSVxtOSpxu0gbsqqmDrz4Q0jbxkfKF1H1+Jsa4gu06E7cwkt2hFdC9i/L1NSKGDlOxyqUoNau5UO1ylY9dRx11NcDVIXKKV1HUOCdCizpweuoFCcE0hde5MBXUFCyei7UDRvJ9lU4rjEuLWaAxOskcuimwsvIn8ysrnqdLgxZ8rfauCaqwHTX5KMcOlWNCiNMs+e6IqvyROp0aLa2Fgn0+WYrBMBwkNILyGgbm5nQW80O+u6o6KZa0CRJBLrGDlbYa63KA7QcWIOQGzJJ5F3MdNh+qyrOP1GVQQ4kNfnAJtf4h6gwkVtm/psjx+Dau4U0/5hdU/1Ot/a2G/JcdwunrlA2EAD2j6oqjihUY140cAROt00lWo1ZJymu57EVQ5WHKNBAA+SpaXZFjzmquJJuQOZ6rQ9zzIHzKdXpSzwktfuSAbHQxOvTr6Kcmk9yGqF02UNLszRa8ta0Peb+LxNpN2tueQP0U9TstQbVFd0NDAOTZcP4iWxfoFZU6QpNtHMkm7juSTqSmYTDl7hVqnNuxg+Bo/m/qd1OmyeLjLZF45I/wDl7L7v8/YzT+yTHvHhfSpvccry52Yk3Ac2YE3iY6qbi/ZXDYai5zc2Y2bne90no0QJ87LWYwZ2FvMWvEHYg7EGD6KircHfib1KozMJblDbCLE63mx9V07S2KTyynHUvr/sw9OiSfMoyhh9/P5LTv7HPzeAtgAAEk35k69U3C8Eit3TyMuYSf5omAN73WaUnxRkcZN0ZwYUjWb39Nld8K4vTDO6yVBE+K0OzSQReemi1eLwDfiyguAsYvYGAs1wfDNc8Zr6xO5TpNMatLDcJWbUJymSLH+k9eSfXgNOchu0kx5Kuw2FpYXFlrAIrQS2/gN5t1sQge3mKBqNpNMholw5OuAD6bdUjxpSpcBcd/kE4fEYd+Jy/E5oytMS2YJJB5xaf6VNxPwU6zpy5RlYd80A76yYEdFQ8J7POqQS4MDhIBPicNCQB6+aLx2GlmRxJAMiTvpJVHNRq0PqSW5kavCqhJIbIN5j8gkt/wAKxTG0mtIJInfmSfuuqikvcOosCU9r0jTSFNVGZOx6mpuQ9NiNotRsBy6bnRWVCVmLrGaOOemd6oXvUZeiTbCu9UeKpZxGZzRF4Nz68uiY16cChJKWzBYJT4E0EZXHXdXeCwUGI032Q+Fwzn6ac1ZlzabLcpSaY4+4x5oxbqPIzFVm0h1OiocbxZwDnE+LQcx19Jj/AGT8TjM1pk3vqP2Fl+McS10v6DTkszyeq6EWMA4tj9VTMqS72TMVisyvuz3Zl1XK+pLWGIH8TvLkFfaKNFKEbZs+BYZ7KLWPEOBNtbTaOisg2PumYekWj0jryUofCaqVGSeZy28HXDkIP0/VOqu8N9J5ptKqDNtFziLPw9YnTrH+6k4+RY6m6Knvs9QgiW5bz1NlKMYKbQ3K4gWFpVfiMZTonLJL3XjfpJGg+aIo405Z06/lyQrStuTTaxqmGV8dlALobOxu4+TQfrC5isa0901rQyrl73Nu6XFkPi1w0HksxWxeeuBsFb1Dmrk7BjGR0a0Aj6qctTatnetJIsKvattMNzNh0w9v8vlzCt8HUpP/ABWQS7flb5LFcQph/hdqPhcdujjy+iuuzEMomDuZHIjWVZNSW/KL4srbL7EmxWZ4Vw4iHkxy5/p+qu315GsoKrVgdAuaX6mVkk9zJcfx7WYrMweJhBdJs42tG1lS47FGrVc9xAc9xcdYE/uJR/EWeNz3uEuMkEyY5AcosqnGBpnKXDqRt7pIuyadst+B4cPzOecrgfC2RbkSlxN1YvIaMjR1HinQ8/RUfDuIPzhtBku1zEwbXmbZQrrG4lz4zAAxcjc/dTaanf4hskknsghrLan3XFR1MHJJ8V7680kfR+ZLb3PUG013KpE0harNgmMRlOmEDmRNGsicqQRMKCspXOQ9VELYDVChF0U9iYKaBEYAjMBhA4y6zR6SeS5hcJmN7AXPkmVXEnoLAbAI2Te+yLQYoGQ0eFo5WvMeip+K8SAuTPr9tEBiu0FOi4sfma7kWmHbSOY1uqvGY0uOZsFsTG8jp+aw9RqcqbNeLoZON1z+47F8RsXk3NvIeXM2WN4jjC4lEY/jBNgOv3Vcyp4g7kQR5i4T4UoLc0x+E55S8fc0XCux4dhu+rFzYPeEb903UBupc63l7rR9kMa7FVS6AylTHgYNpgAuPSLeZ5FZ3A9tazCO8aKrIhxADXi+vI2OltFueyVSg2g80nDK+oXZQAHNsLEa6zE2gCN1VtWnyZOr6LNiT1x+vj7lv3areL49tBsmS6YDQJc5ztGtG5+kKbF44U2l7jkay8zpH30VVgcM57jiKwhxBFNh/wDppnn/AFu1cdtNlbd8mHF0yj3SOcNpVGvNWqZqOEZQZZTbIOUc3WEu32sh+1vHHtZT7m+fOM+uUiJAHO4uiqzjUMM+Hn/N+n1QGNwoDb6C/SdCfkB6LPOe6oE8i1WUfCsKZLnyXHUm5nzVxiKsMso8DDiQNQJ9FHjq8WGqCdmeVtgNBhFSSfEdB/L59Vpqg8bjp4iT7lZzh1El+Y6A+/RaR7bk9T9UJ8gkC4tk/vZVeIxVSkH5D8YiDcGQdVcEzr+SFxFDMEqdDQk4u0Zan2odSLspLSdWCzGneAbT5J7uMvqiTUc4ecfJd4zwpuYG14v5WQFKtQpVBMvv4gBAiNZJ1HJUSTN6eoIqg67nfU/NcbwKo8jMDB0B1PWNYWjZhaVfK+nU6aAZSBIBCp8TxR1HG0atUyGnJUGgDT4TOsgSHeiOl6XXPgdQb4Zf8M4L3FMnKPFYmLneJ+agxlEH/ZWlXtTRd3zpBpU3NYzJ43VCRmMDzMeiyPFuN1HwWtaydgczhyzE/D5a6rHjhOW75M8sUnILNBJQYPikMAe3M7czrf8AJdWipE3CRv3VFzvEH3qeyotFGxMIlS01HTYVLlT0dZLnTXOlRkqSk4LgnBQlO/wRRlKFOGBdRyiVbqZAj9n9lRqwrthVeOxzKTS+o5rGjdxAF9EIhUDMdvWtyUzEuL4GukX06kLPu4JixTLxTc0DWLOt/TOaFLxntvTdULqDXvqfDTe8NyU7iclMzJN/Eb3Q7+P1nNmpVeSRcA5QPRsBCcE92e90KzOKgkqXN/0VDqpm4BPUa+yTKgBu3obxPuCnPeN7+ZM+640tOxHkfzUVA9WVLY617f6gfQ/krDheKLHh1Jzw7SzRf0zfoo6XDmwHOcWDWCPE7qxs38zAVrgawa05aTS0x8RJLj/URB1vAgeapCKIS77q2vz3LuvxY1DTfUyANcPwySG5iJY9xE5t4GgIVnieLAUnPreCmCBYFxedRk5g/a8LDVcTL3zEPJBiwbeQQOQ+iK4tiXNyUZ8NNjQ5piC4+J1v+qJ1sky3dJmfJ0EMkVjUaf8AXyJT/wATi2sAMOBSmCS4l8HfwiBA2v5rX4LtDhMQ4NZVpucdBGUnyDgLrD8PwNIwXNLZJEsIhugzZXTzO6eeBUX/AAGnEzeab/7jIJ03gJFlgtnEnL4FGrg6NzxHCtpjwtAza9f3dUIwuZxKscNi6j6P4rmucHRaLCBq4WcZnRNsBb3Xak90fI9XhlgzShLlENKiGjleAjnu8Zi9/rdAPdp+5R7WkOvuB9AptmY5UpbjVZjiOKq4Z+dkFjrFpBIkXE8vNarEOi4Vbxfh3f4aqMxb4S4HxGCwZrgXIsgnT3K4n3Uyjr9pcPXY5rvwnjzcz+4X+WqzOPwcEPGhiY67+RVVRok6A/pqr7glXN+G+INh/wCv5LXp0K0bpR0bot+ymLDXgTY2NteXz3RvbDA03CWloe0w/oI35FU9WiKJcL2+QOkczHstKeHhvDznHiqNznnJgtHo0NCaD8rgGN07MMysykCWSHN8QJJBfDmgi0RYmPIra8Z4KxuHzNdlAAIDg2b3jMIJ13lYHE1BmBjMGkCOYFz7q/x/FX1tSSNh1OgATZO1GnM9wdlIkWLfcfdJWVDsfiHNDvC2bw4wR5iLLqhqXuZ/UxmsRWFaEGXKalVWqh6LQOXH1UKKqY+ojQKHvrJ1Kuq99WSnMqJQ2X1CqjG1IWdp4ohENxxRDqLOtUWO7ZdmRiQHiqWOYDAcZpn0PwnqtCcTKwXaXtB39TumH8OmbnMIqOHTcAyl+Zq6bHLNkUYmYbhn03g2gOi0EIqviuv0sm1652t6pncEXqbjMG2JIPM7D5/VTbTPqGliuEd7/NjjXudMaDUkwB5nbVFYetkbIOZ53IlrQOQOp6nTluhQ/XYG0CwG+ntqiaNOY/d0FvsLHDr3kS0WFziXSZNz6q7wOH1fAAYx7h4rkgZWxJv4i3bZQMApgEjxES0bQdC4bjkN97atqVCaVR5N3Frfq+B/aLeSoPOO1RKpxVm/NUmpGci1SRJnXNOsH7KtqiYdzsQNj+R190fw/GCkS4zDvAYmYdrBG+inLfg0NdqmvAS1lN38zJ5APGoAEWI+aVbBsY0kuc6BMgANn6/RE1ZpuIqBtSYh1szm3AIe3T1m6gxHCxVg0n+L/wDN5AO8w/Q/JRjFN87fn1Lzyv09cDnAKNEnvajzLbU2NnxEyCXRsOUj10V/ReJyuOs5fMX+gKyfDntoVoqAtmx5NPUfdaivwYVqJqOeGBptJgdVoyYYxi5L6H558QebJ1FZXfzDKWFAJcdRp9lKKkwToq0cVbVLGtdmeWy4AG2SxJnnE+qLDDAAErA37nmuDT3BuPYru6DnB0OsGf1EkWje0n0VThe33dsc2pRDszHNljiwguaRJBnmNCEztHxcVKTKYBDmVHF4Okt8LSDvq5ZluELitePFFw70accUluCUWbbKxw1CfhHzUtLhRMWRz8B3dOeSo5oo5pgeLx3evZ3hsSGvIvZpgkQBq2/mrzjfaNlchrJDQN7LP4Dh7qpLhAGgnzvor/gfZhlXvM7i0AZRUJaxoMiYDviiB7pJzilXsU1x1pvwZ/BcJfWqmmxuYnTp67BemcB7Hso02SGuqt1dsHHkouH4QUh3WCYIkZ6z7ZgDeCRJ3002WkYHRAPqFmz9VrVIy5cjlsCd24WyT+/JJGCguLJrM9GW7slcLCNlb06ICbVphe+z19JVitCa6tKlxNNCAoE3sPypSl3iY8oCsd3ic2qhu9SfVMSBJ2ExPmdkDkmywqYprWOc8gMA8ROkbrzfEVGVK1R9Kl3bD8IAiw1dewnpYK84hw/G4ixNNlP+QPPi/wBTst/ohsR2Xrtbs8lwGWnJtcy4uAH+6nkuqie58N9LFLXOVPwinECDq75Dy5nqmPf9L+s/mr2h2MxLy2Q2m285nAnWLhs+f5Kan2HqvrPaPCxpAFVw1BaCS1u+sRp1UdE6PY/5fTqT7t/cpeEcMqV3xTbMXN4AHU7K3OH7l5aWtJp/FckTa3XULW9xSwVGGC5NpuXujcjYfvVZLFVi9xOpcZPU/a3yVdGlE+nyTzycltDx7s40F7pJnck/MovE4lvcNpBogue8E/ES0NAJPWHiP90E5+VuUebup6dB89eUdxZju+bGNPKC4l//AJBK2a543KSr6fQBa3bQH67fvqVPRZcBwtNx5XPkuYunDiJkbaaag+0KVzCRmiLnyMff6oWalKMUm/P8ltwl4fTdTe4tEg0yNQ8z4b7Hz2CCqYcXyO8VxBGVzTF7fkZSpWZ5vn+0D/2VjjmsqBtQiC4eKHXzCwJaf5gJ856JWnGVrycl3P2ZnKlF5ADmuPIQSR5brW8G7MVcTh256tSmWkjI9hjQZXAEjUHVV9CkGvpuLgWh7fEdhMEOGwgnovShUhaW1OO6PlPi+J48ijyqtPz80ebVOzGJwrxVLA9tOXOyvABaB4pm4tOytv8AmopUP8QRIytdGnxRA25rXvxCquP8Zo4akKjmtc8yGMgQSLybWF9VkzY7a/yeG4HmmApmtmdECbdSblW2F4TFz+x5qvHaGviajhDcxGrW5Q0CdBtYtA8uZlT0uNYikxrGsaSAQXPmoXTpAOkcrgppyfCElHfkJq8Ww9ETnDwSB4CHHqddADKt8XiqLcKawIqU3AhsAkOdHwkgeE3GsLzzFcLcwZnamSdj7Kw4Vw2tVaKVMOgxUcJhrYBgnaY+qCwxkrsPpQ5NL2SxNJ3hd4Qxpc46mJgNHMmdR8ltOF9n8/4tWm1th3dOD4GjQkG07+qyPY3hTaOIArPDdCTqBFwDNtvn7enYrH0wWgvb45IO0Aak7LJmh3NR8nafMStqsM6pjuL08P8A5lRrZ0Djr5BTY/F04cxjwauWeeWdCQvMcBhK2MxbmPcXFph5OrQLEdL7Bdi6bWu/ZCww09UjYVO0bpMCjEmJq7baN5JK4b2RoAAZRbqUlRy6dbaSyeD2YK0WUdUqqZxQhRVeKSvVkb0lRNi6oQPeAoXEYslRMqpTPNILc5LMohUSCBPYcWSiKNJQtU1NEKaJ8gCmpKFoXQCuoraLCi9FtqCFV03KTvIRCmZvtLxPvKhaIhktFrk7/NUTsWA7I2C7+JwuABq0dNJKbiMW+qX5cz3vcTLQXEAnQATFvYKP/lxp1Ie7IQAXCLwRYeaWUaty+h9NgzJxhixfK/7DqLMzgAJJI12vHtdd4hXzPcYAvaNMv8Pyi+65hQXvEQ1jQ43IGZwBI1iTIH6IWpPdmBdo9x94P3WS7Z6t97l7IkxFcZA46AEFw5j62IRHAKpqipT1jK5p5g208wPdV2GqZ6TmuAG4BuJb0HMStJ/w5oNeaziIcxzW2NiDfTzbqqwju15PI+LZH6EZRflNf5AqrXNlpBBBII0IsLR6I3CVwJBs18NPNoAsRyIMGfPmtjiuEUqlRtRzfEDJ5OgWzDfb2VNjuypDiabgGmSAduQB3Gn6qsoLgbD8WwTqM9v4sqaOBz1hScXMJzXgWgE9JW1Fawm6yGBoVP8AFUg9jgWBxJggENGUHNoYJA8iFqiuqkeR8X6n1cqSdpLx+491T2XnPaXiTq1QzOVpIa3kPLmV6A5yw/ajF56xFob4bb8yfVQnyjw5Mz2ExBoy9sZiCBInKLSY5mwHr0UdXjNZ5GZ9gRoA2Y5wLqSs3b3UvBODmtVa24bqTyG6FJ7hTXJe8L4WKjC9wz5yQJmIGpvr+ivKNLI3u22buBYEzNzqfVQ8I4y2piDh208rKQcAZ2YY06md1e18KJsICyZNcX8iE9SKUYSATCqcfxAxBcdC3X2C0uPblYsq3hrqxcGXc1zTFhYzJk8iB7pcVye4Md3RccTL8NisLVN89NtKrH8RZEj2P/at1wnhlNhe9oANRxc47krMdqMPmoZv4qT2VB6GHfIn2Vy7jbadLvC6aUA5heAd49gtuRScWkanHUqLCvxmm1xa54BGoukvMOJdpqlSq54AAcbeQEfZJIukl7C+hH3LCoq6rXVm+ignYaSt5dzaBg9TsKcMGnGjCDJ22dDlI16gITmhKPpdE/fJ9PEBDlicxicnpaDW109r1BRapwEwdx4rQkak+Sc2lKlbRQZWJBQhtmgAdAB9Fl+P4VpxLiSQAGudA1OUADzsPKfNbBtNB4/gFOq5zzObJAAsMwmCeeoHopZE5RpHodDnhhy6p8GTpuBbUdFgA0Ro2XTb0afqoatUWdPxAgnrEH3sfVMbiPwnDnUAnT4Wk26S9X3Auybm1mVHkd2G5wyPhe4FuUjprPkFlxQcmz6Xquuh08NfN8EfFuzVRrG1aLS8hozstMgXIG+8jVXH/D3B5MKX5YNV7nDmWCzZ9c3utBSspWEAQBAGwstaio7o+SzddlzwUMjumcdUUdWqSu1HKJq5sxM7mXHVEillSsUaSsZj6Tq9VxY2ddBoBueq2T2gggzcQuUaDWiGgAKMouUvkI4tmX4d2SljjVs5zYYP5TrJ/JXvCuFtoU8rbnUnmYHysrEU0u6unUUiiiil7M8ODcXiTEDwgeTr/OFqamGBNt490NhcNFQuG7Wj+0uP/kj21ANf2VPNDVj258HaVJUVWNpBzcrh9tEJSZls0ADpZWOKMoVgTrHGPAdKXA5/ia5rtHAtPkRCo6eErNYcOYNNwcPLMDcE9SDCvnKJ7oTUczzSnQyjK5vibINzqDdJbDG8CZUe58kZvySWtZVQLCq7UP3YXX1lH3qArkS92o6tJStenC6DQ6ZXOYuspo11CUw0YSFdVEJpp7aa6XJ7HIpiORxjFMuApxcmEsKohTAIOlVhECugOpD6qi70pOfK4WLgORQcHwE4ms9wEU3vDZ3dUIeT6NLR69Fo21FE5kKPNCVJLgOXNLI7l7V9g1tZSiuqwVbqTvESOoM7+U3vVACkHJWdYR3iWdDl653iVoZMIBXRVQXelNfWSPYaywFddFQoOjURDHShYrYdQrqR9RVtauG6m/zQeL4u5gzBhc0XI0Mbx1F12qhNaui0q1E1t0PhsS2q0OYQQf3fkUSGWRspTWzGvQlYlFOCGqrmxqshSXZSSahdBSnEJvfoRoKlbTW2iIdRrIum5VlN0KZmISMoiyzpj9EM3EJ4qIWFsa6mnU2qVrJTwxEnucDEgxJzoXM6NnIlbQUwpqOm9TEoWWVCaxSlqh7xLvULOOvCFqoh1RQlCxGQgqVpThTTxTRJildaF2FwlCw2NIUrGBRFS0nIWMh4w6iqYTkjGttKiqUHOPIfX99UraFlNRAgI0E9dvdSiY5fSPqVO6nl8/kEOx5e+AD+milOSiY3llPZAeIrfJOwGHznKaj/ABTmEzIi8E3b6JvEKWV7m8kJha+WoCJjxdII8P5rK5XuxoNxYXwns93L6zWPIjIWHo4OMOG4sruhVzC4hws4cj57jcFR4DGNcHOgzYEm7nQIFtSgsdxdlJ7XPbUAcMpcGyJ1AcNed/NbYTjKOo9KDeRV9v8ARYPQVY3XafE6dQSx7XA8iD8kx6dxTJqTT3GrqhzpIemPrKlzAFHVcnPcSm1FoJUiMVE9jkO8JUwVNlEkWLBKNoU0HhtVYU3QgmBJDw6EnVlHUuoGumy5sMqRK9yjzp4ak6klbIOR1ldStrJlLDKXul1gc2dDk9qjhT0WSusKkzrkxqMbhwn9yAiM2CNb0UmVTwoqj0BBia5q4XqOtXDRJmNyBKnOVK2dYixNfU7sZjLgTpu35aIYcepTBzDqRb5KdlWnWBaDP16EKEp6l2s66JBx5pIkEjkLR5Tup38da5wsYIvzEbfRZ+rh8hyzooxWj9/dZXlyPyRlLVybAVaZaHgjyOg805jrCFlRjCRl21VxwjiBAIcJtzg9fRVhnd8Dx0x4RDxYB8uHhcTFtcoFiOWwVY6mWthoIDbzyjS6ucZjw3Rgc4yA2JJ6k7Ac0PQwXjFSu5lQj4WQSxpi0AkCRzMk9EsorH+phWFtapOkU2Cx7muy0xmcTHTzcRoEecAXEmpVe6bFrTkZHKNY+auRxEBwByhouQPCIHQWVbUrBziNbmMu4myrjyRUd0UWX041HYpsZ2aoNBc0Ob8IMOPwlwzfKU9vBKjBFPE1ByzAPH7lXhwWYG2UQSZ5ReeiCx2JgMqU2eAtgtkknIS0kE72B5XVo9RHVQ7z9qt7lV3uObbJSfH8UxPpZJXFLGMcAQRfqB8klr1HawRgso3hJJOziF4TWhdSU5HE9HVWFNJJIgRHu0Q9NJJEGQLphSgJJIIgSELhSSXDohqC6moJJJUUQdQUhSSVBPIxwQ7wuJIMD4IDqpHtlrgb2KSSjPhiGKcPERsrTgQ/Acd80TvFrTySSXny/Sc+GQk3KgqHRJJBEwjBfEBsrnh+o/1LiSEuTgzCN8NY75miekEx5dFDhGDxWFo+y6kpT/7pfnhG/q/1r/C/gFcPxiNjE9Y5ozDD6pJJ/CMU+ET8T/yH/wDSPr+QVVWH/wAdn+p/0akkqR4+v9EjM4lozmySSS9BGhcH/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30" name="Picture 6" descr="http://getentrepreneurial.com/wp-content/uploads/2012/01/A-Maple-Tree-Business-Three-Ways-Your-Business-Stands-Out-in-201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264" t="14045" r="3611" b="21591"/>
          <a:stretch/>
        </p:blipFill>
        <p:spPr bwMode="auto">
          <a:xfrm>
            <a:off x="6803418" y="1700808"/>
            <a:ext cx="1305391" cy="817047"/>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5220072" y="1700808"/>
            <a:ext cx="1440160" cy="369332"/>
          </a:xfrm>
          <a:prstGeom prst="rect">
            <a:avLst/>
          </a:prstGeom>
          <a:noFill/>
        </p:spPr>
        <p:txBody>
          <a:bodyPr wrap="square" rtlCol="0">
            <a:spAutoFit/>
          </a:bodyPr>
          <a:lstStyle/>
          <a:p>
            <a:r>
              <a:rPr lang="fr-FR" dirty="0" smtClean="0"/>
              <a:t>A </a:t>
            </a:r>
            <a:r>
              <a:rPr lang="fr-FR" dirty="0" err="1" smtClean="0"/>
              <a:t>maple</a:t>
            </a:r>
            <a:r>
              <a:rPr lang="fr-FR" dirty="0" smtClean="0"/>
              <a:t> </a:t>
            </a:r>
            <a:r>
              <a:rPr lang="fr-FR" dirty="0" err="1" smtClean="0"/>
              <a:t>tree</a:t>
            </a:r>
            <a:endParaRPr lang="fr-FR" dirty="0"/>
          </a:p>
        </p:txBody>
      </p:sp>
      <p:pic>
        <p:nvPicPr>
          <p:cNvPr id="1032" name="Picture 8" descr="http://t0.gstatic.com/images?q=tbn:ANd9GcQoKqDhftaOgCKRcROpQeH_FuFLR9aVcboLaVkDBiQ8uUcPwS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2652" y="2636912"/>
            <a:ext cx="1257300" cy="909638"/>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5508104" y="2915652"/>
            <a:ext cx="1368152" cy="369332"/>
          </a:xfrm>
          <a:prstGeom prst="rect">
            <a:avLst/>
          </a:prstGeom>
          <a:noFill/>
        </p:spPr>
        <p:txBody>
          <a:bodyPr wrap="square" rtlCol="0">
            <a:spAutoFit/>
          </a:bodyPr>
          <a:lstStyle/>
          <a:p>
            <a:r>
              <a:rPr lang="fr-FR" dirty="0" smtClean="0"/>
              <a:t>A </a:t>
            </a:r>
            <a:r>
              <a:rPr lang="fr-FR" dirty="0" err="1" smtClean="0"/>
              <a:t>feather</a:t>
            </a:r>
            <a:endParaRPr lang="fr-FR" dirty="0"/>
          </a:p>
        </p:txBody>
      </p:sp>
      <p:pic>
        <p:nvPicPr>
          <p:cNvPr id="1033" name="Picture 9" descr="D:\DOCS\ENSGSI\cours\1AI Pauline\Créativité\image créat\khvbg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4110" y="3645024"/>
            <a:ext cx="1192306" cy="124452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DOCS\ENSGSI\cours\1AI Pauline\Créativité\image créat\khvbgk,.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6004"/>
          <a:stretch/>
        </p:blipFill>
        <p:spPr bwMode="auto">
          <a:xfrm>
            <a:off x="6939483" y="4184861"/>
            <a:ext cx="432048" cy="70468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5974249" y="4000195"/>
            <a:ext cx="630070" cy="369332"/>
          </a:xfrm>
          <a:prstGeom prst="rect">
            <a:avLst/>
          </a:prstGeom>
          <a:noFill/>
        </p:spPr>
        <p:txBody>
          <a:bodyPr wrap="square" rtlCol="0">
            <a:spAutoFit/>
          </a:bodyPr>
          <a:lstStyle/>
          <a:p>
            <a:r>
              <a:rPr lang="fr-FR" dirty="0" err="1" smtClean="0"/>
              <a:t>Tiny</a:t>
            </a:r>
            <a:endParaRPr lang="fr-FR" dirty="0" smtClean="0"/>
          </a:p>
        </p:txBody>
      </p:sp>
      <p:cxnSp>
        <p:nvCxnSpPr>
          <p:cNvPr id="10" name="Connecteur en arc 9"/>
          <p:cNvCxnSpPr/>
          <p:nvPr/>
        </p:nvCxnSpPr>
        <p:spPr>
          <a:xfrm rot="16200000" flipH="1">
            <a:off x="6660232" y="4139970"/>
            <a:ext cx="1" cy="594286"/>
          </a:xfrm>
          <a:prstGeom prst="curvedConnector4">
            <a:avLst>
              <a:gd name="adj1" fmla="val 2147483647"/>
              <a:gd name="adj2" fmla="val 89152"/>
            </a:avLst>
          </a:prstGeom>
          <a:ln>
            <a:tailEnd type="arrow"/>
          </a:ln>
        </p:spPr>
        <p:style>
          <a:lnRef idx="1">
            <a:schemeClr val="accent1"/>
          </a:lnRef>
          <a:fillRef idx="0">
            <a:schemeClr val="accent1"/>
          </a:fillRef>
          <a:effectRef idx="0">
            <a:schemeClr val="accent1"/>
          </a:effectRef>
          <a:fontRef idx="minor">
            <a:schemeClr val="tx1"/>
          </a:fontRef>
        </p:style>
      </p:cxnSp>
      <p:pic>
        <p:nvPicPr>
          <p:cNvPr id="1036" name="Picture 12" descr="http://t3.gstatic.com/images?q=tbn:ANd9GcTXsweo_ntOeOOjSM3IUumE0gwH4b7Bft7u3CdCQstfl9e-ryVTprolcwQ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775" y="1429926"/>
            <a:ext cx="829970" cy="911096"/>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p:cNvSpPr txBox="1"/>
          <p:nvPr/>
        </p:nvSpPr>
        <p:spPr>
          <a:xfrm>
            <a:off x="1763688" y="1885474"/>
            <a:ext cx="1440160" cy="369332"/>
          </a:xfrm>
          <a:prstGeom prst="rect">
            <a:avLst/>
          </a:prstGeom>
          <a:noFill/>
        </p:spPr>
        <p:txBody>
          <a:bodyPr wrap="square" rtlCol="0">
            <a:spAutoFit/>
          </a:bodyPr>
          <a:lstStyle/>
          <a:p>
            <a:r>
              <a:rPr lang="fr-FR" dirty="0" smtClean="0"/>
              <a:t>A </a:t>
            </a:r>
            <a:r>
              <a:rPr lang="fr-FR" dirty="0" err="1" smtClean="0"/>
              <a:t>leaf</a:t>
            </a:r>
            <a:r>
              <a:rPr lang="fr-FR" dirty="0" smtClean="0"/>
              <a:t>, </a:t>
            </a:r>
            <a:r>
              <a:rPr lang="fr-FR" dirty="0" err="1" smtClean="0"/>
              <a:t>leaves</a:t>
            </a:r>
            <a:endParaRPr lang="fr-FR" dirty="0"/>
          </a:p>
        </p:txBody>
      </p:sp>
    </p:spTree>
    <p:extLst>
      <p:ext uri="{BB962C8B-B14F-4D97-AF65-F5344CB8AC3E}">
        <p14:creationId xmlns:p14="http://schemas.microsoft.com/office/powerpoint/2010/main" val="900327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Montagne</a:t>
            </a:r>
            <a:endParaRPr lang="fr-FR" sz="2500" dirty="0"/>
          </a:p>
        </p:txBody>
      </p:sp>
      <p:sp>
        <p:nvSpPr>
          <p:cNvPr id="6" name="ZoneTexte 5"/>
          <p:cNvSpPr txBox="1"/>
          <p:nvPr/>
        </p:nvSpPr>
        <p:spPr>
          <a:xfrm>
            <a:off x="91563" y="1366334"/>
            <a:ext cx="6048672" cy="3139321"/>
          </a:xfrm>
          <a:prstGeom prst="rect">
            <a:avLst/>
          </a:prstGeom>
          <a:noFill/>
        </p:spPr>
        <p:txBody>
          <a:bodyPr wrap="square" rtlCol="0">
            <a:spAutoFit/>
          </a:bodyPr>
          <a:lstStyle/>
          <a:p>
            <a:r>
              <a:rPr lang="en-US" dirty="0"/>
              <a:t>To lay: </a:t>
            </a:r>
            <a:r>
              <a:rPr lang="en-US" dirty="0" err="1"/>
              <a:t>étendre</a:t>
            </a:r>
            <a:r>
              <a:rPr lang="en-US" dirty="0"/>
              <a:t>, poser</a:t>
            </a:r>
          </a:p>
          <a:p>
            <a:r>
              <a:rPr lang="en-US" dirty="0"/>
              <a:t>A pitch: un terrain, </a:t>
            </a:r>
            <a:r>
              <a:rPr lang="en-US" dirty="0" err="1"/>
              <a:t>une</a:t>
            </a:r>
            <a:r>
              <a:rPr lang="en-US" dirty="0"/>
              <a:t> </a:t>
            </a:r>
            <a:r>
              <a:rPr lang="en-US" dirty="0" err="1"/>
              <a:t>pente</a:t>
            </a:r>
            <a:endParaRPr lang="en-US" dirty="0"/>
          </a:p>
          <a:p>
            <a:r>
              <a:rPr lang="en-US" dirty="0"/>
              <a:t>Cloud of steam: </a:t>
            </a:r>
            <a:r>
              <a:rPr lang="en-US" dirty="0" err="1"/>
              <a:t>nuage</a:t>
            </a:r>
            <a:r>
              <a:rPr lang="en-US" dirty="0"/>
              <a:t> de </a:t>
            </a:r>
            <a:r>
              <a:rPr lang="en-US" dirty="0" err="1"/>
              <a:t>fumée</a:t>
            </a:r>
            <a:endParaRPr lang="en-US" dirty="0"/>
          </a:p>
          <a:p>
            <a:r>
              <a:rPr lang="en-US" dirty="0" smtClean="0"/>
              <a:t>void</a:t>
            </a:r>
            <a:r>
              <a:rPr lang="en-US" dirty="0"/>
              <a:t>: le vide	void of interest: </a:t>
            </a:r>
            <a:r>
              <a:rPr lang="en-US" dirty="0" err="1"/>
              <a:t>dépourvu</a:t>
            </a:r>
            <a:r>
              <a:rPr lang="en-US" dirty="0"/>
              <a:t> de </a:t>
            </a:r>
            <a:r>
              <a:rPr lang="en-US" dirty="0" err="1"/>
              <a:t>sens</a:t>
            </a:r>
            <a:endParaRPr lang="en-US" dirty="0"/>
          </a:p>
          <a:p>
            <a:r>
              <a:rPr lang="fr-FR" dirty="0" err="1"/>
              <a:t>Crag</a:t>
            </a:r>
            <a:r>
              <a:rPr lang="fr-FR" dirty="0"/>
              <a:t>: </a:t>
            </a:r>
            <a:r>
              <a:rPr lang="fr-FR" dirty="0" smtClean="0"/>
              <a:t>escarpé</a:t>
            </a:r>
            <a:endParaRPr lang="fr-FR" dirty="0"/>
          </a:p>
          <a:p>
            <a:r>
              <a:rPr lang="fr-FR" dirty="0"/>
              <a:t>To </a:t>
            </a:r>
            <a:r>
              <a:rPr lang="fr-FR" dirty="0" err="1"/>
              <a:t>saw</a:t>
            </a:r>
            <a:r>
              <a:rPr lang="fr-FR" dirty="0"/>
              <a:t>, </a:t>
            </a:r>
            <a:r>
              <a:rPr lang="fr-FR" dirty="0" err="1"/>
              <a:t>sawed</a:t>
            </a:r>
            <a:r>
              <a:rPr lang="fr-FR" dirty="0"/>
              <a:t>: scier</a:t>
            </a:r>
          </a:p>
          <a:p>
            <a:r>
              <a:rPr lang="fr-FR" dirty="0"/>
              <a:t>To </a:t>
            </a:r>
            <a:r>
              <a:rPr lang="fr-FR" dirty="0" err="1"/>
              <a:t>snore</a:t>
            </a:r>
            <a:r>
              <a:rPr lang="fr-FR" dirty="0"/>
              <a:t>: ronfler</a:t>
            </a:r>
          </a:p>
          <a:p>
            <a:r>
              <a:rPr lang="fr-FR" dirty="0" err="1"/>
              <a:t>Soare</a:t>
            </a:r>
            <a:r>
              <a:rPr lang="fr-FR" dirty="0"/>
              <a:t>: monter en </a:t>
            </a:r>
            <a:r>
              <a:rPr lang="fr-FR" dirty="0" err="1"/>
              <a:t>fleche</a:t>
            </a:r>
            <a:endParaRPr lang="fr-FR" dirty="0"/>
          </a:p>
          <a:p>
            <a:r>
              <a:rPr lang="fr-FR" dirty="0" smtClean="0"/>
              <a:t>To </a:t>
            </a:r>
            <a:r>
              <a:rPr lang="fr-FR" dirty="0" err="1"/>
              <a:t>feel</a:t>
            </a:r>
            <a:r>
              <a:rPr lang="fr-FR" dirty="0"/>
              <a:t> of: chuter</a:t>
            </a:r>
          </a:p>
          <a:p>
            <a:r>
              <a:rPr lang="fr-FR" dirty="0"/>
              <a:t>Narrow: étroit</a:t>
            </a:r>
          </a:p>
          <a:p>
            <a:endParaRPr lang="fr-FR" dirty="0"/>
          </a:p>
        </p:txBody>
      </p:sp>
      <p:pic>
        <p:nvPicPr>
          <p:cNvPr id="2050" name="Picture 2" descr="http://www.visoterra.com/images/original/visoterra-un-sommet-du-massif-du-beaufortain-316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906" t="5138" r="30832" b="54477"/>
          <a:stretch/>
        </p:blipFill>
        <p:spPr bwMode="auto">
          <a:xfrm>
            <a:off x="7308304" y="655717"/>
            <a:ext cx="1352811" cy="926926"/>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6067628" y="1052736"/>
            <a:ext cx="1168668" cy="369332"/>
          </a:xfrm>
          <a:prstGeom prst="rect">
            <a:avLst/>
          </a:prstGeom>
          <a:noFill/>
        </p:spPr>
        <p:txBody>
          <a:bodyPr wrap="square" rtlCol="0">
            <a:spAutoFit/>
          </a:bodyPr>
          <a:lstStyle/>
          <a:p>
            <a:r>
              <a:rPr lang="fr-FR" dirty="0" smtClean="0"/>
              <a:t>A </a:t>
            </a:r>
            <a:r>
              <a:rPr lang="fr-FR" dirty="0" err="1" smtClean="0"/>
              <a:t>peak</a:t>
            </a:r>
            <a:endParaRPr lang="fr-FR" dirty="0"/>
          </a:p>
        </p:txBody>
      </p:sp>
      <p:pic>
        <p:nvPicPr>
          <p:cNvPr id="2052" name="Picture 4" descr="http://t1.gstatic.com/images?q=tbn:ANd9GcRf79tCm52YxZi-lGIlNnWNDL8GOFDYLdtwRJc2lpAYIa73q_Kzz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51428" y="1844824"/>
            <a:ext cx="1309687" cy="871538"/>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6156176" y="1988840"/>
            <a:ext cx="1152128" cy="369332"/>
          </a:xfrm>
          <a:prstGeom prst="rect">
            <a:avLst/>
          </a:prstGeom>
          <a:noFill/>
        </p:spPr>
        <p:txBody>
          <a:bodyPr wrap="square" rtlCol="0">
            <a:spAutoFit/>
          </a:bodyPr>
          <a:lstStyle/>
          <a:p>
            <a:r>
              <a:rPr lang="fr-FR" dirty="0" smtClean="0"/>
              <a:t>An </a:t>
            </a:r>
            <a:r>
              <a:rPr lang="fr-FR" dirty="0" err="1" smtClean="0"/>
              <a:t>hill</a:t>
            </a:r>
            <a:endParaRPr lang="fr-FR" dirty="0"/>
          </a:p>
        </p:txBody>
      </p:sp>
      <p:pic>
        <p:nvPicPr>
          <p:cNvPr id="2054" name="Picture 6" descr="http://roomserviceeurope.blogs.com/photos/uncategorized/mecexcaliburwww_repliky_infophotodetail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28300" y="5075633"/>
            <a:ext cx="1313723" cy="985292"/>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323528" y="5371677"/>
            <a:ext cx="1052386" cy="369332"/>
          </a:xfrm>
          <a:prstGeom prst="rect">
            <a:avLst/>
          </a:prstGeom>
          <a:noFill/>
        </p:spPr>
        <p:txBody>
          <a:bodyPr wrap="square" rtlCol="0">
            <a:spAutoFit/>
          </a:bodyPr>
          <a:lstStyle/>
          <a:p>
            <a:r>
              <a:rPr lang="fr-FR" dirty="0" smtClean="0"/>
              <a:t>A </a:t>
            </a:r>
            <a:r>
              <a:rPr lang="fr-FR" dirty="0" err="1" smtClean="0"/>
              <a:t>sword</a:t>
            </a:r>
            <a:endParaRPr lang="fr-FR" dirty="0"/>
          </a:p>
        </p:txBody>
      </p:sp>
      <p:pic>
        <p:nvPicPr>
          <p:cNvPr id="2056" name="Picture 8" descr="http://t3.gstatic.com/images?q=tbn:ANd9GcTMVM-5rKFPYC3UroNxMDG4_1r17n7iyWTtOEV2WdEt6SymIRRHP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10586" y="3024550"/>
            <a:ext cx="1309687" cy="733425"/>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6300192" y="3024550"/>
            <a:ext cx="908370" cy="369332"/>
          </a:xfrm>
          <a:prstGeom prst="rect">
            <a:avLst/>
          </a:prstGeom>
          <a:noFill/>
        </p:spPr>
        <p:txBody>
          <a:bodyPr wrap="square" rtlCol="0">
            <a:spAutoFit/>
          </a:bodyPr>
          <a:lstStyle/>
          <a:p>
            <a:r>
              <a:rPr lang="fr-FR" dirty="0" smtClean="0"/>
              <a:t>A </a:t>
            </a:r>
            <a:r>
              <a:rPr lang="fr-FR" dirty="0" err="1" smtClean="0"/>
              <a:t>cliff</a:t>
            </a:r>
            <a:endParaRPr lang="fr-FR" dirty="0"/>
          </a:p>
        </p:txBody>
      </p:sp>
      <p:pic>
        <p:nvPicPr>
          <p:cNvPr id="2058" name="Picture 10" descr="http://www.hellopro.fr/images/produit-2/4/8/9/caniveau-mini-hydrotec-tp-france-24298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18780" y="5786599"/>
            <a:ext cx="1001688" cy="738745"/>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p:cNvSpPr txBox="1"/>
          <p:nvPr/>
        </p:nvSpPr>
        <p:spPr>
          <a:xfrm>
            <a:off x="323528" y="5930437"/>
            <a:ext cx="1052386" cy="369332"/>
          </a:xfrm>
          <a:prstGeom prst="rect">
            <a:avLst/>
          </a:prstGeom>
          <a:noFill/>
        </p:spPr>
        <p:txBody>
          <a:bodyPr wrap="square" rtlCol="0">
            <a:spAutoFit/>
          </a:bodyPr>
          <a:lstStyle/>
          <a:p>
            <a:r>
              <a:rPr lang="fr-FR" dirty="0" smtClean="0"/>
              <a:t>A </a:t>
            </a:r>
            <a:r>
              <a:rPr lang="fr-FR" dirty="0" err="1" smtClean="0"/>
              <a:t>gully</a:t>
            </a:r>
            <a:endParaRPr lang="fr-FR" dirty="0"/>
          </a:p>
        </p:txBody>
      </p:sp>
      <p:pic>
        <p:nvPicPr>
          <p:cNvPr id="2060" name="Picture 12" descr="http://t2.gstatic.com/images?q=tbn:ANd9GcT_akk3ggTIPQjUVePHYyg7ddWgLO1GvSliDs_uSZKDY5gUrkh7Nw"/>
          <p:cNvPicPr>
            <a:picLocks noChangeAspect="1" noChangeArrowheads="1"/>
          </p:cNvPicPr>
          <p:nvPr/>
        </p:nvPicPr>
        <p:blipFill rotWithShape="1">
          <a:blip r:embed="rId7">
            <a:extLst>
              <a:ext uri="{28A0092B-C50C-407E-A947-70E740481C1C}">
                <a14:useLocalDpi xmlns:a14="http://schemas.microsoft.com/office/drawing/2010/main" val="0"/>
              </a:ext>
            </a:extLst>
          </a:blip>
          <a:srcRect r="9267" b="14901"/>
          <a:stretch/>
        </p:blipFill>
        <p:spPr bwMode="auto">
          <a:xfrm>
            <a:off x="7310587" y="3903780"/>
            <a:ext cx="1266910" cy="677348"/>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5940152" y="4077072"/>
            <a:ext cx="1268410" cy="646331"/>
          </a:xfrm>
          <a:prstGeom prst="rect">
            <a:avLst/>
          </a:prstGeom>
          <a:noFill/>
        </p:spPr>
        <p:txBody>
          <a:bodyPr wrap="square" rtlCol="0">
            <a:spAutoFit/>
          </a:bodyPr>
          <a:lstStyle/>
          <a:p>
            <a:r>
              <a:rPr lang="fr-FR" dirty="0" smtClean="0"/>
              <a:t>A </a:t>
            </a:r>
            <a:r>
              <a:rPr lang="fr-FR" dirty="0" err="1" smtClean="0"/>
              <a:t>ridge</a:t>
            </a:r>
            <a:r>
              <a:rPr lang="fr-FR" dirty="0" smtClean="0"/>
              <a:t>: une crête </a:t>
            </a:r>
            <a:endParaRPr lang="fr-FR" dirty="0"/>
          </a:p>
        </p:txBody>
      </p:sp>
    </p:spTree>
    <p:extLst>
      <p:ext uri="{BB962C8B-B14F-4D97-AF65-F5344CB8AC3E}">
        <p14:creationId xmlns:p14="http://schemas.microsoft.com/office/powerpoint/2010/main" val="2423121453"/>
      </p:ext>
    </p:extLst>
  </p:cSld>
  <p:clrMapOvr>
    <a:masterClrMapping/>
  </p:clrMapOvr>
</p:sld>
</file>

<file path=ppt/theme/theme1.xml><?xml version="1.0" encoding="utf-8"?>
<a:theme xmlns:a="http://schemas.openxmlformats.org/drawingml/2006/main" name="programme A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programme AA</Template>
  <TotalTime>215</TotalTime>
  <Words>238</Words>
  <Application>Microsoft Office PowerPoint</Application>
  <PresentationFormat>Affichage à l'écran (4:3)</PresentationFormat>
  <Paragraphs>78</Paragraphs>
  <Slides>5</Slides>
  <Notes>0</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programme AA</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Pauline</dc:creator>
  <cp:lastModifiedBy>Pauline</cp:lastModifiedBy>
  <cp:revision>17</cp:revision>
  <dcterms:created xsi:type="dcterms:W3CDTF">2011-11-22T17:15:24Z</dcterms:created>
  <dcterms:modified xsi:type="dcterms:W3CDTF">2012-01-30T22:06:37Z</dcterms:modified>
</cp:coreProperties>
</file>